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0" r:id="rId2"/>
    <p:sldId id="317" r:id="rId3"/>
    <p:sldId id="325" r:id="rId4"/>
    <p:sldId id="320" r:id="rId5"/>
    <p:sldId id="328" r:id="rId6"/>
    <p:sldId id="331" r:id="rId7"/>
    <p:sldId id="329" r:id="rId8"/>
    <p:sldId id="262" r:id="rId9"/>
    <p:sldId id="315" r:id="rId10"/>
    <p:sldId id="316" r:id="rId11"/>
    <p:sldId id="332"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1629-1F98-4699-B15A-9EC0CB38E864}"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F2B4-EC14-42F1-9428-44534F46707D}" type="slidenum">
              <a:rPr lang="en-US" smtClean="0"/>
              <a:t>‹#›</a:t>
            </a:fld>
            <a:endParaRPr lang="en-US"/>
          </a:p>
        </p:txBody>
      </p:sp>
    </p:spTree>
    <p:extLst>
      <p:ext uri="{BB962C8B-B14F-4D97-AF65-F5344CB8AC3E}">
        <p14:creationId xmlns:p14="http://schemas.microsoft.com/office/powerpoint/2010/main" val="1013285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Canarx,</a:t>
            </a:r>
            <a:r>
              <a:rPr lang="en-US" baseline="0" dirty="0"/>
              <a:t> Safety is our #1 priority.</a:t>
            </a:r>
          </a:p>
          <a:p>
            <a:r>
              <a:rPr lang="en-US" baseline="0" dirty="0"/>
              <a:t>In fact, we set the safety standard in the industry. </a:t>
            </a:r>
          </a:p>
          <a:p>
            <a:endParaRPr lang="en-US" baseline="0" dirty="0"/>
          </a:p>
          <a:p>
            <a:r>
              <a:rPr lang="en-US" baseline="0" dirty="0"/>
              <a:t>All of our pharmacies are licensed and regulated in Tier-1 Countries. Which means, that US Congress has recognized them as being able to deliver health goods and services as well or BETTER than here in the United States.</a:t>
            </a:r>
          </a:p>
          <a:p>
            <a:endParaRPr lang="en-US" baseline="0" dirty="0"/>
          </a:p>
          <a:p>
            <a:r>
              <a:rPr lang="en-US" baseline="0" dirty="0"/>
              <a:t>All physician licenses are verified with each prescription.</a:t>
            </a:r>
          </a:p>
          <a:p>
            <a:endParaRPr lang="en-US" baseline="0" dirty="0"/>
          </a:p>
          <a:p>
            <a:r>
              <a:rPr lang="en-US" baseline="0" dirty="0"/>
              <a:t>A drug utilization review is completed with EACH order to ensure that no negative interactions will occur.</a:t>
            </a:r>
          </a:p>
          <a:p>
            <a:endParaRPr lang="en-US" baseline="0" dirty="0"/>
          </a:p>
          <a:p>
            <a:r>
              <a:rPr lang="en-US" baseline="0" dirty="0"/>
              <a:t>And every order is delivered in its Original Manufacturer’s SEALED container. Along with a patient medication information leaflet.</a:t>
            </a:r>
          </a:p>
          <a:p>
            <a:endParaRPr lang="en-US" baseline="0" dirty="0"/>
          </a:p>
          <a:p>
            <a:r>
              <a:rPr lang="en-US" baseline="0" dirty="0"/>
              <a:t>Finally, and what is perhaps the BEST part of the </a:t>
            </a:r>
            <a:r>
              <a:rPr lang="en-US" baseline="0" dirty="0" err="1"/>
              <a:t>canarx</a:t>
            </a:r>
            <a:r>
              <a:rPr lang="en-US" baseline="0" dirty="0"/>
              <a:t> program, is the continuous communication you will have with our customer support team. They will reach out to you every 90 days to make sure that we are exceeding your expectations </a:t>
            </a:r>
          </a:p>
          <a:p>
            <a:endParaRPr lang="en-US" baseline="0" dirty="0"/>
          </a:p>
          <a:p>
            <a:r>
              <a:rPr lang="en-US" baseline="0" dirty="0"/>
              <a:t>And, of course, a 24/7 phone line is available to you for any urgent support matter you may need. You can see why Canarx is the safe choice.</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01CBAFB-85FC-442B-8502-429C459CCB89}" type="slidenum">
              <a:rPr lang="en-US" smtClean="0"/>
              <a:t>8</a:t>
            </a:fld>
            <a:endParaRPr lang="en-US"/>
          </a:p>
        </p:txBody>
      </p:sp>
    </p:spTree>
    <p:extLst>
      <p:ext uri="{BB962C8B-B14F-4D97-AF65-F5344CB8AC3E}">
        <p14:creationId xmlns:p14="http://schemas.microsoft.com/office/powerpoint/2010/main" val="108123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Canarx,</a:t>
            </a:r>
            <a:r>
              <a:rPr lang="en-US" baseline="0" dirty="0"/>
              <a:t> Safety is our #1 priority.</a:t>
            </a:r>
          </a:p>
          <a:p>
            <a:r>
              <a:rPr lang="en-US" baseline="0" dirty="0"/>
              <a:t>In fact, we set the safety standard in the industry. </a:t>
            </a:r>
          </a:p>
          <a:p>
            <a:endParaRPr lang="en-US" baseline="0" dirty="0"/>
          </a:p>
          <a:p>
            <a:r>
              <a:rPr lang="en-US" baseline="0" dirty="0"/>
              <a:t>All of our pharmacies are licensed and regulated in Tier-1 Countries. Which means, that US Congress has recognized them as being able to deliver health goods and services as well or BETTER than here in the United States.</a:t>
            </a:r>
          </a:p>
          <a:p>
            <a:endParaRPr lang="en-US" baseline="0" dirty="0"/>
          </a:p>
          <a:p>
            <a:r>
              <a:rPr lang="en-US" baseline="0" dirty="0"/>
              <a:t>All physician licenses are verified with each prescription.</a:t>
            </a:r>
          </a:p>
          <a:p>
            <a:endParaRPr lang="en-US" baseline="0" dirty="0"/>
          </a:p>
          <a:p>
            <a:r>
              <a:rPr lang="en-US" baseline="0" dirty="0"/>
              <a:t>A drug utilization review is completed with EACH order to ensure that no negative interactions will occur.</a:t>
            </a:r>
          </a:p>
          <a:p>
            <a:endParaRPr lang="en-US" baseline="0" dirty="0"/>
          </a:p>
          <a:p>
            <a:r>
              <a:rPr lang="en-US" baseline="0" dirty="0"/>
              <a:t>And every order is delivered in its Original Manufacturer’s SEALED container. Along with a patient medication information leaflet.</a:t>
            </a:r>
          </a:p>
          <a:p>
            <a:endParaRPr lang="en-US" baseline="0" dirty="0"/>
          </a:p>
          <a:p>
            <a:r>
              <a:rPr lang="en-US" baseline="0" dirty="0"/>
              <a:t>Finally, and what is perhaps the BEST part of the </a:t>
            </a:r>
            <a:r>
              <a:rPr lang="en-US" baseline="0" dirty="0" err="1"/>
              <a:t>canarx</a:t>
            </a:r>
            <a:r>
              <a:rPr lang="en-US" baseline="0" dirty="0"/>
              <a:t> program, is the continuous communication you will have with our customer support team. They will reach out to you every 90 days to make sure that we are exceeding your expectations </a:t>
            </a:r>
          </a:p>
          <a:p>
            <a:endParaRPr lang="en-US" baseline="0" dirty="0"/>
          </a:p>
          <a:p>
            <a:r>
              <a:rPr lang="en-US" baseline="0" dirty="0"/>
              <a:t>And, of course, a 24/7 phone line is available to you for any urgent support matter you may need. You can see why Canarx is the safe choice.</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01CBAFB-85FC-442B-8502-429C459CCB89}" type="slidenum">
              <a:rPr lang="en-US" smtClean="0"/>
              <a:t>9</a:t>
            </a:fld>
            <a:endParaRPr lang="en-US"/>
          </a:p>
        </p:txBody>
      </p:sp>
    </p:spTree>
    <p:extLst>
      <p:ext uri="{BB962C8B-B14F-4D97-AF65-F5344CB8AC3E}">
        <p14:creationId xmlns:p14="http://schemas.microsoft.com/office/powerpoint/2010/main" val="215890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Canarx,</a:t>
            </a:r>
            <a:r>
              <a:rPr lang="en-US" baseline="0" dirty="0"/>
              <a:t> Safety is our #1 priority.</a:t>
            </a:r>
          </a:p>
          <a:p>
            <a:r>
              <a:rPr lang="en-US" baseline="0" dirty="0"/>
              <a:t>In fact, we set the safety standard in the industry. </a:t>
            </a:r>
          </a:p>
          <a:p>
            <a:endParaRPr lang="en-US" baseline="0" dirty="0"/>
          </a:p>
          <a:p>
            <a:r>
              <a:rPr lang="en-US" baseline="0" dirty="0"/>
              <a:t>All of our pharmacies are licensed and regulated in Tier-1 Countries. Which means, that US Congress has recognized them as being able to deliver health goods and services as well or BETTER than here in the United States.</a:t>
            </a:r>
          </a:p>
          <a:p>
            <a:endParaRPr lang="en-US" baseline="0" dirty="0"/>
          </a:p>
          <a:p>
            <a:r>
              <a:rPr lang="en-US" baseline="0" dirty="0"/>
              <a:t>All physician licenses are verified with each prescription.</a:t>
            </a:r>
          </a:p>
          <a:p>
            <a:endParaRPr lang="en-US" baseline="0" dirty="0"/>
          </a:p>
          <a:p>
            <a:r>
              <a:rPr lang="en-US" baseline="0" dirty="0"/>
              <a:t>A drug utilization review is completed with EACH order to ensure that no negative interactions will occur.</a:t>
            </a:r>
          </a:p>
          <a:p>
            <a:endParaRPr lang="en-US" baseline="0" dirty="0"/>
          </a:p>
          <a:p>
            <a:r>
              <a:rPr lang="en-US" baseline="0" dirty="0"/>
              <a:t>And every order is delivered in its Original Manufacturer’s SEALED container. Along with a patient medication information leaflet.</a:t>
            </a:r>
          </a:p>
          <a:p>
            <a:endParaRPr lang="en-US" baseline="0" dirty="0"/>
          </a:p>
          <a:p>
            <a:r>
              <a:rPr lang="en-US" baseline="0" dirty="0"/>
              <a:t>Finally, and what is perhaps the BEST part of the </a:t>
            </a:r>
            <a:r>
              <a:rPr lang="en-US" baseline="0" dirty="0" err="1"/>
              <a:t>canarx</a:t>
            </a:r>
            <a:r>
              <a:rPr lang="en-US" baseline="0" dirty="0"/>
              <a:t> program, is the continuous communication you will have with our customer support team. They will reach out to you every 90 days to make sure that we are exceeding your expectations </a:t>
            </a:r>
          </a:p>
          <a:p>
            <a:endParaRPr lang="en-US" baseline="0" dirty="0"/>
          </a:p>
          <a:p>
            <a:r>
              <a:rPr lang="en-US" baseline="0" dirty="0"/>
              <a:t>And, of course, a 24/7 phone line is available to you for any urgent support matter you may need. You can see why Canarx is the safe choice.</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01CBAFB-85FC-442B-8502-429C459CCB89}" type="slidenum">
              <a:rPr lang="en-US" smtClean="0"/>
              <a:t>10</a:t>
            </a:fld>
            <a:endParaRPr lang="en-US"/>
          </a:p>
        </p:txBody>
      </p:sp>
    </p:spTree>
    <p:extLst>
      <p:ext uri="{BB962C8B-B14F-4D97-AF65-F5344CB8AC3E}">
        <p14:creationId xmlns:p14="http://schemas.microsoft.com/office/powerpoint/2010/main" val="422220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04F5-649B-E097-4E2A-C1C0B0968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E41895-0150-7CF8-D18A-4F136D502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ED6927-B046-8F40-1C7F-BEAD0059B50D}"/>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D5860D6F-ABA1-4FD9-ED90-168D9DD28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F7A16-DD56-C222-21B5-4279BC6F3E64}"/>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162289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F85A-CC9A-F26D-1FAF-713E8E16F0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AD4D75-4E18-2580-517B-8BE76F2D38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CD3-D0A7-4BE0-DDD3-CBA0241F43FE}"/>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52830196-9803-C7D9-F0D5-79E03CFCF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37F91-EA18-D0FC-876B-54C82AA88E13}"/>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52002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F09A52-8BA3-6F8B-3150-A6FD17CB9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DC5FD4-53DA-B3B2-FBCE-00599D813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5B316-E3BA-9BA1-CEFC-2E802E2A8749}"/>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808851AC-8186-6D72-AA6B-7F347F9BF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32419-7C82-A2B0-A1BD-91C92C8410AA}"/>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0780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1EC4-855A-C855-702A-DC05A225E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C12AD-F3B6-064A-D820-171DD384A1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DD110-8D28-5156-09AD-DE17BDEED6B9}"/>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02FAEE49-87DE-3260-DB27-88BABEE8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6073-EAC0-FB33-6A2D-D55A9658B6BE}"/>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117557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B1D1-69C6-CC51-7A3B-2510234BA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E6B03-BCBC-E7BE-0B4D-BBA8C09EF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108DB-C3B3-89C7-0E4F-10105145FC01}"/>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2C8E6A75-A947-AF05-7C5B-4224C7C88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A56FF-D5B9-69A6-184E-416D31BDBC38}"/>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13177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0DA8-CA68-E68B-CA11-4DB771D5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B8820-DD4E-0D0C-3E58-D06AAB2D6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AAA41B-818B-0E78-AFFD-9C2344C0DF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70033-D300-41AD-5EBB-A5420EE63611}"/>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6" name="Footer Placeholder 5">
            <a:extLst>
              <a:ext uri="{FF2B5EF4-FFF2-40B4-BE49-F238E27FC236}">
                <a16:creationId xmlns:a16="http://schemas.microsoft.com/office/drawing/2014/main" id="{2BE28B07-6FD4-BE3D-8D8D-89E7121A9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E12BD-77EB-3FB8-F7CA-95A33AEE620C}"/>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403450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A6D4-36BA-DA0B-074C-3B97E8A3B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6C3E3D-1FC5-A8C4-DB5E-17209B7B2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D0838-2FD8-FD16-264B-469E7A331A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66C56-CAB5-87E4-AF33-0D6A28CC8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E63420-E2E8-BCD3-1DE2-A71282885E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ADF9D4-CDD9-E133-99C7-F6E55A350085}"/>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8" name="Footer Placeholder 7">
            <a:extLst>
              <a:ext uri="{FF2B5EF4-FFF2-40B4-BE49-F238E27FC236}">
                <a16:creationId xmlns:a16="http://schemas.microsoft.com/office/drawing/2014/main" id="{A0EC94E5-0B3D-375F-C0B0-96821AE3A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BD9E2-C8D1-BA6D-4E3A-38050A76FC6D}"/>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63055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F002-482C-7DC6-68C0-9C4F2066F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CF7D4-615F-3E7A-ED31-9487A2D5AF5A}"/>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4" name="Footer Placeholder 3">
            <a:extLst>
              <a:ext uri="{FF2B5EF4-FFF2-40B4-BE49-F238E27FC236}">
                <a16:creationId xmlns:a16="http://schemas.microsoft.com/office/drawing/2014/main" id="{27C123E7-BD05-D159-0E24-EF9C3C404C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C68CC-835F-2C86-7C5B-0FC1609217B1}"/>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53337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C6CE9-0BD7-57F0-DBCB-ED9734B65A3A}"/>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3" name="Footer Placeholder 2">
            <a:extLst>
              <a:ext uri="{FF2B5EF4-FFF2-40B4-BE49-F238E27FC236}">
                <a16:creationId xmlns:a16="http://schemas.microsoft.com/office/drawing/2014/main" id="{F4DCCBFA-E2F6-F6B7-7081-984A8031A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2343C-D736-3371-A5FB-6754903E8BFA}"/>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58103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113-2EB2-AB1B-0B90-913DE5456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3F1481-549A-0EDD-F7B4-6BE5ED0CD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46CE3F-15F4-E36C-E039-92F283904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468900-8365-59DA-60B5-0FEAF16DDDE9}"/>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6" name="Footer Placeholder 5">
            <a:extLst>
              <a:ext uri="{FF2B5EF4-FFF2-40B4-BE49-F238E27FC236}">
                <a16:creationId xmlns:a16="http://schemas.microsoft.com/office/drawing/2014/main" id="{B40FDCB3-7B04-E003-8090-938D249A3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D82E8-4F6C-A311-CDE6-A8728FE38970}"/>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378744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DC45-15FC-27C3-483B-75B8EE886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A6FAA-4C15-E84F-9A33-307B490BA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A9C020-3F12-B530-DDAD-3D3BFC610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94BDA-4A21-D3A5-ACF1-212689790D67}"/>
              </a:ext>
            </a:extLst>
          </p:cNvPr>
          <p:cNvSpPr>
            <a:spLocks noGrp="1"/>
          </p:cNvSpPr>
          <p:nvPr>
            <p:ph type="dt" sz="half" idx="10"/>
          </p:nvPr>
        </p:nvSpPr>
        <p:spPr/>
        <p:txBody>
          <a:bodyPr/>
          <a:lstStyle/>
          <a:p>
            <a:fld id="{12903724-BDFE-42CC-B3AF-44B649FA4FD4}" type="datetimeFigureOut">
              <a:rPr lang="en-US" smtClean="0"/>
              <a:t>10/28/2024</a:t>
            </a:fld>
            <a:endParaRPr lang="en-US"/>
          </a:p>
        </p:txBody>
      </p:sp>
      <p:sp>
        <p:nvSpPr>
          <p:cNvPr id="6" name="Footer Placeholder 5">
            <a:extLst>
              <a:ext uri="{FF2B5EF4-FFF2-40B4-BE49-F238E27FC236}">
                <a16:creationId xmlns:a16="http://schemas.microsoft.com/office/drawing/2014/main" id="{7104E4FA-C47D-4C0B-6A48-FE1A603CF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BB1B3-5E39-4ABC-6343-19B9133AC173}"/>
              </a:ext>
            </a:extLst>
          </p:cNvPr>
          <p:cNvSpPr>
            <a:spLocks noGrp="1"/>
          </p:cNvSpPr>
          <p:nvPr>
            <p:ph type="sldNum" sz="quarter" idx="12"/>
          </p:nvPr>
        </p:nvSpPr>
        <p:spPr/>
        <p:txBody>
          <a:bodyPr/>
          <a:lstStyle/>
          <a:p>
            <a:fld id="{2ACD003D-174E-4C24-AF99-1B5CFB3B7A55}" type="slidenum">
              <a:rPr lang="en-US" smtClean="0"/>
              <a:t>‹#›</a:t>
            </a:fld>
            <a:endParaRPr lang="en-US"/>
          </a:p>
        </p:txBody>
      </p:sp>
    </p:spTree>
    <p:extLst>
      <p:ext uri="{BB962C8B-B14F-4D97-AF65-F5344CB8AC3E}">
        <p14:creationId xmlns:p14="http://schemas.microsoft.com/office/powerpoint/2010/main" val="100394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07BF0-EB86-E344-5704-6FE354158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2F6A6-850D-5A5D-D3F8-6253DF647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C70FD-6D37-F912-A942-D5D744233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03724-BDFE-42CC-B3AF-44B649FA4FD4}" type="datetimeFigureOut">
              <a:rPr lang="en-US" smtClean="0"/>
              <a:t>10/28/2024</a:t>
            </a:fld>
            <a:endParaRPr lang="en-US"/>
          </a:p>
        </p:txBody>
      </p:sp>
      <p:sp>
        <p:nvSpPr>
          <p:cNvPr id="5" name="Footer Placeholder 4">
            <a:extLst>
              <a:ext uri="{FF2B5EF4-FFF2-40B4-BE49-F238E27FC236}">
                <a16:creationId xmlns:a16="http://schemas.microsoft.com/office/drawing/2014/main" id="{08D6A115-94D3-8BA4-AD4C-A87E19779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BB7F9F-0721-0A6B-8D67-1A307C870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D003D-174E-4C24-AF99-1B5CFB3B7A55}" type="slidenum">
              <a:rPr lang="en-US" smtClean="0"/>
              <a:t>‹#›</a:t>
            </a:fld>
            <a:endParaRPr lang="en-US"/>
          </a:p>
        </p:txBody>
      </p:sp>
    </p:spTree>
    <p:extLst>
      <p:ext uri="{BB962C8B-B14F-4D97-AF65-F5344CB8AC3E}">
        <p14:creationId xmlns:p14="http://schemas.microsoft.com/office/powerpoint/2010/main" val="118291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B9FAD-320B-9D44-92D1-86269364D3E6}"/>
              </a:ext>
            </a:extLst>
          </p:cNvPr>
          <p:cNvSpPr/>
          <p:nvPr/>
        </p:nvSpPr>
        <p:spPr>
          <a:xfrm rot="10800000">
            <a:off x="3010280" y="-2"/>
            <a:ext cx="9353169" cy="6858001"/>
          </a:xfrm>
          <a:custGeom>
            <a:avLst/>
            <a:gdLst>
              <a:gd name="connsiteX0" fmla="*/ 0 w 6870315"/>
              <a:gd name="connsiteY0" fmla="*/ 0 h 6433127"/>
              <a:gd name="connsiteX1" fmla="*/ 6870315 w 6870315"/>
              <a:gd name="connsiteY1" fmla="*/ 0 h 6433127"/>
              <a:gd name="connsiteX2" fmla="*/ 6870315 w 6870315"/>
              <a:gd name="connsiteY2" fmla="*/ 6433127 h 6433127"/>
              <a:gd name="connsiteX3" fmla="*/ 0 w 6870315"/>
              <a:gd name="connsiteY3" fmla="*/ 6433127 h 6433127"/>
              <a:gd name="connsiteX4" fmla="*/ 0 w 6870315"/>
              <a:gd name="connsiteY4" fmla="*/ 0 h 6433127"/>
              <a:gd name="connsiteX0" fmla="*/ 0 w 6870315"/>
              <a:gd name="connsiteY0" fmla="*/ 0 h 6433127"/>
              <a:gd name="connsiteX1" fmla="*/ 6870315 w 6870315"/>
              <a:gd name="connsiteY1" fmla="*/ 0 h 6433127"/>
              <a:gd name="connsiteX2" fmla="*/ 4821382 w 6870315"/>
              <a:gd name="connsiteY2" fmla="*/ 6424661 h 6433127"/>
              <a:gd name="connsiteX3" fmla="*/ 0 w 6870315"/>
              <a:gd name="connsiteY3" fmla="*/ 6433127 h 6433127"/>
              <a:gd name="connsiteX4" fmla="*/ 0 w 6870315"/>
              <a:gd name="connsiteY4" fmla="*/ 0 h 643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315" h="6433127">
                <a:moveTo>
                  <a:pt x="0" y="0"/>
                </a:moveTo>
                <a:lnTo>
                  <a:pt x="6870315" y="0"/>
                </a:lnTo>
                <a:lnTo>
                  <a:pt x="4821382" y="6424661"/>
                </a:lnTo>
                <a:lnTo>
                  <a:pt x="0" y="6433127"/>
                </a:lnTo>
                <a:lnTo>
                  <a:pt x="0" y="0"/>
                </a:lnTo>
                <a:close/>
              </a:path>
            </a:pathLst>
          </a:cu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a:extLst>
              <a:ext uri="{FF2B5EF4-FFF2-40B4-BE49-F238E27FC236}">
                <a16:creationId xmlns:a16="http://schemas.microsoft.com/office/drawing/2014/main" id="{2A547DBC-7017-4040-A850-82CF4B566C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091439" y="1619035"/>
            <a:ext cx="7891011" cy="5207066"/>
          </a:xfrm>
          <a:prstGeom prst="rect">
            <a:avLst/>
          </a:prstGeom>
        </p:spPr>
      </p:pic>
      <p:sp>
        <p:nvSpPr>
          <p:cNvPr id="6" name="Rectangle 3">
            <a:extLst>
              <a:ext uri="{FF2B5EF4-FFF2-40B4-BE49-F238E27FC236}">
                <a16:creationId xmlns:a16="http://schemas.microsoft.com/office/drawing/2014/main" id="{3E1F3B96-AA56-1E4A-9FBF-3D0EE116ED8E}"/>
              </a:ext>
            </a:extLst>
          </p:cNvPr>
          <p:cNvSpPr/>
          <p:nvPr/>
        </p:nvSpPr>
        <p:spPr>
          <a:xfrm>
            <a:off x="231501" y="235192"/>
            <a:ext cx="8313082" cy="6433127"/>
          </a:xfrm>
          <a:custGeom>
            <a:avLst/>
            <a:gdLst>
              <a:gd name="connsiteX0" fmla="*/ 0 w 6870315"/>
              <a:gd name="connsiteY0" fmla="*/ 0 h 6433127"/>
              <a:gd name="connsiteX1" fmla="*/ 6870315 w 6870315"/>
              <a:gd name="connsiteY1" fmla="*/ 0 h 6433127"/>
              <a:gd name="connsiteX2" fmla="*/ 6870315 w 6870315"/>
              <a:gd name="connsiteY2" fmla="*/ 6433127 h 6433127"/>
              <a:gd name="connsiteX3" fmla="*/ 0 w 6870315"/>
              <a:gd name="connsiteY3" fmla="*/ 6433127 h 6433127"/>
              <a:gd name="connsiteX4" fmla="*/ 0 w 6870315"/>
              <a:gd name="connsiteY4" fmla="*/ 0 h 6433127"/>
              <a:gd name="connsiteX0" fmla="*/ 0 w 6870315"/>
              <a:gd name="connsiteY0" fmla="*/ 0 h 6433127"/>
              <a:gd name="connsiteX1" fmla="*/ 6870315 w 6870315"/>
              <a:gd name="connsiteY1" fmla="*/ 0 h 6433127"/>
              <a:gd name="connsiteX2" fmla="*/ 4821382 w 6870315"/>
              <a:gd name="connsiteY2" fmla="*/ 6424661 h 6433127"/>
              <a:gd name="connsiteX3" fmla="*/ 0 w 6870315"/>
              <a:gd name="connsiteY3" fmla="*/ 6433127 h 6433127"/>
              <a:gd name="connsiteX4" fmla="*/ 0 w 6870315"/>
              <a:gd name="connsiteY4" fmla="*/ 0 h 643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315" h="6433127">
                <a:moveTo>
                  <a:pt x="0" y="0"/>
                </a:moveTo>
                <a:lnTo>
                  <a:pt x="6870315" y="0"/>
                </a:lnTo>
                <a:lnTo>
                  <a:pt x="4821382" y="6424661"/>
                </a:lnTo>
                <a:lnTo>
                  <a:pt x="0" y="6433127"/>
                </a:lnTo>
                <a:lnTo>
                  <a:pt x="0" y="0"/>
                </a:lnTo>
                <a:close/>
              </a:path>
            </a:pathLst>
          </a:cu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 name="Picture 6" descr="Logo&#10;&#10;Description automatically generated">
            <a:extLst>
              <a:ext uri="{FF2B5EF4-FFF2-40B4-BE49-F238E27FC236}">
                <a16:creationId xmlns:a16="http://schemas.microsoft.com/office/drawing/2014/main" id="{CCD82DAE-0A29-CF4B-8620-8E1FE7C6541B}"/>
              </a:ext>
            </a:extLst>
          </p:cNvPr>
          <p:cNvPicPr>
            <a:picLocks noChangeAspect="1"/>
          </p:cNvPicPr>
          <p:nvPr/>
        </p:nvPicPr>
        <p:blipFill>
          <a:blip r:embed="rId3"/>
          <a:stretch>
            <a:fillRect/>
          </a:stretch>
        </p:blipFill>
        <p:spPr>
          <a:xfrm>
            <a:off x="609600" y="381011"/>
            <a:ext cx="2487741" cy="1318733"/>
          </a:xfrm>
          <a:prstGeom prst="rect">
            <a:avLst/>
          </a:prstGeom>
        </p:spPr>
      </p:pic>
      <p:sp>
        <p:nvSpPr>
          <p:cNvPr id="8" name="TextBox 7">
            <a:extLst>
              <a:ext uri="{FF2B5EF4-FFF2-40B4-BE49-F238E27FC236}">
                <a16:creationId xmlns:a16="http://schemas.microsoft.com/office/drawing/2014/main" id="{6D907867-FE82-F444-B6A7-190FE9C6C519}"/>
              </a:ext>
            </a:extLst>
          </p:cNvPr>
          <p:cNvSpPr txBox="1"/>
          <p:nvPr/>
        </p:nvSpPr>
        <p:spPr>
          <a:xfrm>
            <a:off x="1422163" y="2315480"/>
            <a:ext cx="7312919" cy="1754326"/>
          </a:xfrm>
          <a:prstGeom prst="rect">
            <a:avLst/>
          </a:prstGeom>
          <a:noFill/>
        </p:spPr>
        <p:txBody>
          <a:bodyPr wrap="square" rtlCol="0">
            <a:spAutoFit/>
          </a:bodyPr>
          <a:lstStyle/>
          <a:p>
            <a:r>
              <a:rPr lang="en-US" sz="3600" b="1" dirty="0">
                <a:solidFill>
                  <a:schemeClr val="bg1"/>
                </a:solidFill>
                <a:latin typeface="Trebuchet MS" panose="020B0703020202090204" pitchFamily="34" charset="0"/>
              </a:rPr>
              <a:t>CANARX</a:t>
            </a:r>
          </a:p>
          <a:p>
            <a:r>
              <a:rPr lang="en-US" b="1" dirty="0">
                <a:solidFill>
                  <a:schemeClr val="bg1"/>
                </a:solidFill>
                <a:latin typeface="Trebuchet MS" panose="020B0703020202090204" pitchFamily="34" charset="0"/>
              </a:rPr>
              <a:t>Brand name medications </a:t>
            </a:r>
          </a:p>
          <a:p>
            <a:r>
              <a:rPr lang="en-US" b="1" dirty="0">
                <a:solidFill>
                  <a:schemeClr val="bg1"/>
                </a:solidFill>
                <a:latin typeface="Trebuchet MS" panose="020B0703020202090204" pitchFamily="34" charset="0"/>
              </a:rPr>
              <a:t>at no cost to employees/dependents</a:t>
            </a:r>
          </a:p>
          <a:p>
            <a:endParaRPr lang="en-US" b="1" dirty="0">
              <a:solidFill>
                <a:schemeClr val="bg1"/>
              </a:solidFill>
              <a:latin typeface="Trebuchet MS" panose="020B0703020202090204" pitchFamily="34" charset="0"/>
            </a:endParaRPr>
          </a:p>
          <a:p>
            <a:r>
              <a:rPr lang="en-US" b="1" dirty="0">
                <a:solidFill>
                  <a:schemeClr val="bg1"/>
                </a:solidFill>
                <a:latin typeface="Trebuchet MS" panose="020B0703020202090204" pitchFamily="34" charset="0"/>
              </a:rPr>
              <a:t>2024</a:t>
            </a:r>
          </a:p>
        </p:txBody>
      </p:sp>
      <p:cxnSp>
        <p:nvCxnSpPr>
          <p:cNvPr id="10" name="Straight Connector 9">
            <a:extLst>
              <a:ext uri="{FF2B5EF4-FFF2-40B4-BE49-F238E27FC236}">
                <a16:creationId xmlns:a16="http://schemas.microsoft.com/office/drawing/2014/main" id="{721106ED-66DF-8B49-B32D-3975A0296A56}"/>
              </a:ext>
            </a:extLst>
          </p:cNvPr>
          <p:cNvCxnSpPr/>
          <p:nvPr/>
        </p:nvCxnSpPr>
        <p:spPr>
          <a:xfrm>
            <a:off x="1208766" y="2398645"/>
            <a:ext cx="0" cy="41679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22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780" y="2207761"/>
            <a:ext cx="9132297" cy="2792830"/>
          </a:xfrm>
        </p:spPr>
        <p:txBody>
          <a:bodyPr>
            <a:normAutofit/>
          </a:bodyPr>
          <a:lstStyle/>
          <a:p>
            <a:r>
              <a:rPr lang="en-US" sz="2400" dirty="0">
                <a:latin typeface="+mn-lt"/>
              </a:rPr>
              <a:t>No cost brand name maintenance &amp; </a:t>
            </a:r>
            <a:r>
              <a:rPr lang="en-US" sz="2400" dirty="0"/>
              <a:t>specialty </a:t>
            </a:r>
            <a:r>
              <a:rPr lang="en-US" sz="2400" dirty="0">
                <a:latin typeface="+mn-lt"/>
              </a:rPr>
              <a:t>medications</a:t>
            </a:r>
          </a:p>
          <a:p>
            <a:r>
              <a:rPr lang="en-US" sz="2400" dirty="0">
                <a:latin typeface="+mn-lt"/>
              </a:rPr>
              <a:t>Shipped direct to member’s door (no shipping charges)</a:t>
            </a:r>
          </a:p>
          <a:p>
            <a:r>
              <a:rPr lang="en-US" sz="2400" dirty="0">
                <a:latin typeface="+mn-lt"/>
              </a:rPr>
              <a:t>Worry-free refills</a:t>
            </a:r>
          </a:p>
          <a:p>
            <a:r>
              <a:rPr lang="en-CA" sz="2400" dirty="0">
                <a:latin typeface="+mn-lt"/>
              </a:rPr>
              <a:t>Join anytime during the benefit year</a:t>
            </a:r>
          </a:p>
          <a:p>
            <a:r>
              <a:rPr lang="en-US" sz="2400" dirty="0">
                <a:latin typeface="+mn-lt"/>
              </a:rPr>
              <a:t>Quick and easy enrollment process</a:t>
            </a:r>
            <a:endParaRPr lang="en-CA" sz="2400" dirty="0">
              <a:latin typeface="+mn-lt"/>
            </a:endParaRPr>
          </a:p>
          <a:p>
            <a:r>
              <a:rPr lang="en-CA" sz="2400" dirty="0"/>
              <a:t>Online Enrollment (enroll from any device)</a:t>
            </a:r>
          </a:p>
        </p:txBody>
      </p:sp>
      <p:sp>
        <p:nvSpPr>
          <p:cNvPr id="4" name="Slide Number Placeholder 3"/>
          <p:cNvSpPr>
            <a:spLocks noGrp="1"/>
          </p:cNvSpPr>
          <p:nvPr>
            <p:ph type="sldNum" sz="quarter" idx="12"/>
          </p:nvPr>
        </p:nvSpPr>
        <p:spPr/>
        <p:txBody>
          <a:bodyPr/>
          <a:lstStyle/>
          <a:p>
            <a:fld id="{DAAA2202-A887-43D2-B68C-A3CFDF911381}" type="slidenum">
              <a:rPr lang="en-US" smtClean="0"/>
              <a:pPr/>
              <a:t>10</a:t>
            </a:fld>
            <a:endParaRPr lang="en-US"/>
          </a:p>
        </p:txBody>
      </p:sp>
      <p:sp>
        <p:nvSpPr>
          <p:cNvPr id="8" name="Rectangle 7"/>
          <p:cNvSpPr/>
          <p:nvPr/>
        </p:nvSpPr>
        <p:spPr>
          <a:xfrm>
            <a:off x="4067239" y="5827421"/>
            <a:ext cx="4057522" cy="461665"/>
          </a:xfrm>
          <a:prstGeom prst="rect">
            <a:avLst/>
          </a:prstGeom>
        </p:spPr>
        <p:txBody>
          <a:bodyPr wrap="none">
            <a:spAutoFit/>
          </a:bodyPr>
          <a:lstStyle/>
          <a:p>
            <a:pPr algn="ctr"/>
            <a:r>
              <a:rPr lang="en-CA" sz="2400" b="1" dirty="0">
                <a:solidFill>
                  <a:schemeClr val="accent1"/>
                </a:solidFill>
                <a:latin typeface="Trebuchet MS" panose="020B0603020202020204" pitchFamily="34" charset="0"/>
              </a:rPr>
              <a:t>CANARX is the safe choice.</a:t>
            </a:r>
            <a:endParaRPr lang="en-US" sz="2400" b="1" dirty="0">
              <a:solidFill>
                <a:schemeClr val="accent1"/>
              </a:solidFill>
              <a:latin typeface="Trebuchet MS" panose="020B0603020202020204" pitchFamily="34" charset="0"/>
            </a:endParaRPr>
          </a:p>
        </p:txBody>
      </p:sp>
      <p:sp>
        <p:nvSpPr>
          <p:cNvPr id="10" name="Parallelogram 9">
            <a:extLst>
              <a:ext uri="{FF2B5EF4-FFF2-40B4-BE49-F238E27FC236}">
                <a16:creationId xmlns:a16="http://schemas.microsoft.com/office/drawing/2014/main" id="{A8797DEA-9C4F-83A2-C7F5-E9DEDBE0C6AB}"/>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Parallelogram 10">
            <a:extLst>
              <a:ext uri="{FF2B5EF4-FFF2-40B4-BE49-F238E27FC236}">
                <a16:creationId xmlns:a16="http://schemas.microsoft.com/office/drawing/2014/main" id="{3FF0972B-3B5F-6E51-B51C-8569AD6EFBF5}"/>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Logo&#10;&#10;Description automatically generated">
            <a:extLst>
              <a:ext uri="{FF2B5EF4-FFF2-40B4-BE49-F238E27FC236}">
                <a16:creationId xmlns:a16="http://schemas.microsoft.com/office/drawing/2014/main" id="{E6E03183-088B-FA06-A587-313F7A3F35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13" name="TextBox 12">
            <a:extLst>
              <a:ext uri="{FF2B5EF4-FFF2-40B4-BE49-F238E27FC236}">
                <a16:creationId xmlns:a16="http://schemas.microsoft.com/office/drawing/2014/main" id="{91372FB7-F632-3CDC-5FA3-CF7DFEF5CC71}"/>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Member Benefits – Why Join?</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14" name="Straight Connector 13">
            <a:extLst>
              <a:ext uri="{FF2B5EF4-FFF2-40B4-BE49-F238E27FC236}">
                <a16:creationId xmlns:a16="http://schemas.microsoft.com/office/drawing/2014/main" id="{6F8523F7-88ED-4D73-268B-075F4CDCA097}"/>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6A219700-EE65-B3C4-40A1-6E5FE19D0A9E}"/>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42135155"/>
      </p:ext>
    </p:extLst>
  </p:cSld>
  <p:clrMapOvr>
    <a:masterClrMapping/>
  </p:clrMapOvr>
  <mc:AlternateContent xmlns:mc="http://schemas.openxmlformats.org/markup-compatibility/2006" xmlns:p14="http://schemas.microsoft.com/office/powerpoint/2010/main">
    <mc:Choice Requires="p14">
      <p:transition p14:dur="10" advTm="4202000"/>
    </mc:Choice>
    <mc:Fallback xmlns="">
      <p:transition advTm="420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8784F-5CF6-F4B4-5D97-581FE2BE1F1A}"/>
              </a:ext>
            </a:extLst>
          </p:cNvPr>
          <p:cNvPicPr>
            <a:picLocks noChangeAspect="1"/>
          </p:cNvPicPr>
          <p:nvPr/>
        </p:nvPicPr>
        <p:blipFill>
          <a:blip r:embed="rId2"/>
          <a:stretch>
            <a:fillRect/>
          </a:stretch>
        </p:blipFill>
        <p:spPr>
          <a:xfrm>
            <a:off x="3038023" y="1925048"/>
            <a:ext cx="5732954" cy="4689398"/>
          </a:xfrm>
          <a:prstGeom prst="rect">
            <a:avLst/>
          </a:prstGeom>
        </p:spPr>
      </p:pic>
      <p:sp>
        <p:nvSpPr>
          <p:cNvPr id="2" name="Parallelogram 1">
            <a:extLst>
              <a:ext uri="{FF2B5EF4-FFF2-40B4-BE49-F238E27FC236}">
                <a16:creationId xmlns:a16="http://schemas.microsoft.com/office/drawing/2014/main" id="{62EA8B5D-73E8-0DA8-20D5-4BED3A659B9D}"/>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rallelogram 3">
            <a:extLst>
              <a:ext uri="{FF2B5EF4-FFF2-40B4-BE49-F238E27FC236}">
                <a16:creationId xmlns:a16="http://schemas.microsoft.com/office/drawing/2014/main" id="{6025950A-FBF3-14FC-076E-2E018769B6EB}"/>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6EA9F95C-BA1D-3CA1-AA59-41C780A7C4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6" name="TextBox 5">
            <a:extLst>
              <a:ext uri="{FF2B5EF4-FFF2-40B4-BE49-F238E27FC236}">
                <a16:creationId xmlns:a16="http://schemas.microsoft.com/office/drawing/2014/main" id="{04122025-6D66-66E9-6B40-A9A766571E42}"/>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Easy Online Enrollment</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7" name="Straight Connector 6">
            <a:extLst>
              <a:ext uri="{FF2B5EF4-FFF2-40B4-BE49-F238E27FC236}">
                <a16:creationId xmlns:a16="http://schemas.microsoft.com/office/drawing/2014/main" id="{1A3203E6-1A4B-90A0-E034-EC41BB43EAC9}"/>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6BBF1E4-AAFD-59B9-91B2-2BE87B3608C6}"/>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4105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amily walking on the beach&#10;&#10;Description automatically generated with low confidence">
            <a:extLst>
              <a:ext uri="{FF2B5EF4-FFF2-40B4-BE49-F238E27FC236}">
                <a16:creationId xmlns:a16="http://schemas.microsoft.com/office/drawing/2014/main" id="{EAF02065-98E7-EB41-AE6C-C176597C25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968831"/>
            <a:ext cx="12213611" cy="3889169"/>
          </a:xfrm>
          <a:prstGeom prst="rect">
            <a:avLst/>
          </a:prstGeom>
        </p:spPr>
      </p:pic>
      <p:sp>
        <p:nvSpPr>
          <p:cNvPr id="6" name="Rectangle 5">
            <a:extLst>
              <a:ext uri="{FF2B5EF4-FFF2-40B4-BE49-F238E27FC236}">
                <a16:creationId xmlns:a16="http://schemas.microsoft.com/office/drawing/2014/main" id="{08973503-0DA8-A043-8582-07E27EE9F5DB}"/>
              </a:ext>
            </a:extLst>
          </p:cNvPr>
          <p:cNvSpPr/>
          <p:nvPr/>
        </p:nvSpPr>
        <p:spPr>
          <a:xfrm>
            <a:off x="1" y="0"/>
            <a:ext cx="12192000" cy="4417621"/>
          </a:xfrm>
          <a:prstGeom prst="rect">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 name="Picture 6" descr="Logo&#10;&#10;Description automatically generated">
            <a:extLst>
              <a:ext uri="{FF2B5EF4-FFF2-40B4-BE49-F238E27FC236}">
                <a16:creationId xmlns:a16="http://schemas.microsoft.com/office/drawing/2014/main" id="{7EF09A0A-6071-914A-BE85-9DE0217EE8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11386" y="397897"/>
            <a:ext cx="2169227" cy="1149891"/>
          </a:xfrm>
          <a:prstGeom prst="rect">
            <a:avLst/>
          </a:prstGeom>
        </p:spPr>
      </p:pic>
      <p:sp>
        <p:nvSpPr>
          <p:cNvPr id="8" name="TextBox 7">
            <a:extLst>
              <a:ext uri="{FF2B5EF4-FFF2-40B4-BE49-F238E27FC236}">
                <a16:creationId xmlns:a16="http://schemas.microsoft.com/office/drawing/2014/main" id="{63144AE5-A19B-2E47-B07B-15C5080DE253}"/>
              </a:ext>
            </a:extLst>
          </p:cNvPr>
          <p:cNvSpPr txBox="1"/>
          <p:nvPr/>
        </p:nvSpPr>
        <p:spPr>
          <a:xfrm>
            <a:off x="3213963" y="3529845"/>
            <a:ext cx="5785686" cy="707886"/>
          </a:xfrm>
          <a:prstGeom prst="rect">
            <a:avLst/>
          </a:prstGeom>
          <a:noFill/>
        </p:spPr>
        <p:txBody>
          <a:bodyPr wrap="square" rtlCol="0">
            <a:spAutoFit/>
          </a:bodyPr>
          <a:lstStyle/>
          <a:p>
            <a:pPr algn="ctr"/>
            <a:r>
              <a:rPr lang="en-US" sz="2400" dirty="0">
                <a:solidFill>
                  <a:schemeClr val="bg1"/>
                </a:solidFill>
                <a:latin typeface="Trebuchet MS" panose="020B0703020202090204" pitchFamily="34" charset="0"/>
              </a:rPr>
              <a:t>JIM RILEY</a:t>
            </a:r>
          </a:p>
          <a:p>
            <a:pPr algn="ctr"/>
            <a:r>
              <a:rPr lang="en-US" sz="1600" dirty="0">
                <a:solidFill>
                  <a:schemeClr val="bg1"/>
                </a:solidFill>
                <a:latin typeface="Trebuchet MS" panose="020B0703020202090204" pitchFamily="34" charset="0"/>
              </a:rPr>
              <a:t>jim.riley@canarxgroup.com</a:t>
            </a:r>
          </a:p>
        </p:txBody>
      </p:sp>
      <p:sp>
        <p:nvSpPr>
          <p:cNvPr id="15" name="TextBox 14">
            <a:extLst>
              <a:ext uri="{FF2B5EF4-FFF2-40B4-BE49-F238E27FC236}">
                <a16:creationId xmlns:a16="http://schemas.microsoft.com/office/drawing/2014/main" id="{E17BB299-CA30-23C4-A40E-B61CC9F91374}"/>
              </a:ext>
            </a:extLst>
          </p:cNvPr>
          <p:cNvSpPr txBox="1"/>
          <p:nvPr/>
        </p:nvSpPr>
        <p:spPr>
          <a:xfrm>
            <a:off x="3203156" y="2208810"/>
            <a:ext cx="5785686" cy="830997"/>
          </a:xfrm>
          <a:prstGeom prst="rect">
            <a:avLst/>
          </a:prstGeom>
          <a:noFill/>
        </p:spPr>
        <p:txBody>
          <a:bodyPr wrap="square" rtlCol="0">
            <a:spAutoFit/>
          </a:bodyPr>
          <a:lstStyle/>
          <a:p>
            <a:pPr algn="ctr"/>
            <a:r>
              <a:rPr lang="en-US" sz="4800" dirty="0">
                <a:solidFill>
                  <a:schemeClr val="bg1"/>
                </a:solidFill>
                <a:latin typeface="Trebuchet MS" panose="020B0703020202090204" pitchFamily="34" charset="0"/>
              </a:rPr>
              <a:t>Thank You !</a:t>
            </a:r>
          </a:p>
        </p:txBody>
      </p:sp>
    </p:spTree>
    <p:extLst>
      <p:ext uri="{BB962C8B-B14F-4D97-AF65-F5344CB8AC3E}">
        <p14:creationId xmlns:p14="http://schemas.microsoft.com/office/powerpoint/2010/main" val="2683844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5DF3AD-5B44-81CF-0735-55569120D92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8" name="Slide Number Placeholder 2">
            <a:extLst>
              <a:ext uri="{FF2B5EF4-FFF2-40B4-BE49-F238E27FC236}">
                <a16:creationId xmlns:a16="http://schemas.microsoft.com/office/drawing/2014/main" id="{B8D2954A-0D95-5936-3B32-AA345171AFB7}"/>
              </a:ext>
            </a:extLst>
          </p:cNvPr>
          <p:cNvSpPr>
            <a:spLocks noGrp="1"/>
          </p:cNvSpPr>
          <p:nvPr>
            <p:ph type="sldNum" sz="quarter" idx="12"/>
          </p:nvPr>
        </p:nvSpPr>
        <p:spPr>
          <a:xfrm>
            <a:off x="8610600" y="6356350"/>
            <a:ext cx="2743200" cy="365125"/>
          </a:xfrm>
        </p:spPr>
        <p:txBody>
          <a:bodyPr/>
          <a:lstStyle/>
          <a:p>
            <a:fld id="{DAAA2202-A887-43D2-B68C-A3CFDF911381}" type="slidenum">
              <a:rPr lang="en-US" smtClean="0"/>
              <a:pPr/>
              <a:t>2</a:t>
            </a:fld>
            <a:endParaRPr lang="en-US"/>
          </a:p>
        </p:txBody>
      </p:sp>
      <p:pic>
        <p:nvPicPr>
          <p:cNvPr id="9" name="Picture 8">
            <a:extLst>
              <a:ext uri="{FF2B5EF4-FFF2-40B4-BE49-F238E27FC236}">
                <a16:creationId xmlns:a16="http://schemas.microsoft.com/office/drawing/2014/main" id="{177B6D44-76B5-D250-AA52-FBB19A8BA7C7}"/>
              </a:ext>
            </a:extLst>
          </p:cNvPr>
          <p:cNvPicPr>
            <a:picLocks noChangeAspect="1"/>
          </p:cNvPicPr>
          <p:nvPr/>
        </p:nvPicPr>
        <p:blipFill>
          <a:blip r:embed="rId2"/>
          <a:stretch>
            <a:fillRect/>
          </a:stretch>
        </p:blipFill>
        <p:spPr>
          <a:xfrm>
            <a:off x="8262183" y="2764407"/>
            <a:ext cx="2242127" cy="2199408"/>
          </a:xfrm>
          <a:prstGeom prst="rect">
            <a:avLst/>
          </a:prstGeom>
        </p:spPr>
      </p:pic>
      <p:sp>
        <p:nvSpPr>
          <p:cNvPr id="10" name="Rectangle 9">
            <a:extLst>
              <a:ext uri="{FF2B5EF4-FFF2-40B4-BE49-F238E27FC236}">
                <a16:creationId xmlns:a16="http://schemas.microsoft.com/office/drawing/2014/main" id="{EB384A05-0C8A-C238-4CCB-A5D26B6C097D}"/>
              </a:ext>
            </a:extLst>
          </p:cNvPr>
          <p:cNvSpPr/>
          <p:nvPr/>
        </p:nvSpPr>
        <p:spPr>
          <a:xfrm>
            <a:off x="4410665" y="5929232"/>
            <a:ext cx="3214341" cy="461665"/>
          </a:xfrm>
          <a:prstGeom prst="rect">
            <a:avLst/>
          </a:prstGeom>
        </p:spPr>
        <p:txBody>
          <a:bodyPr wrap="none">
            <a:spAutoFit/>
          </a:bodyPr>
          <a:lstStyle/>
          <a:p>
            <a:pPr algn="ctr"/>
            <a:r>
              <a:rPr lang="en-CA" sz="2400" b="1" dirty="0">
                <a:solidFill>
                  <a:schemeClr val="accent1"/>
                </a:solidFill>
                <a:latin typeface="Trebuchet MS" panose="020B0603020202020204" pitchFamily="34" charset="0"/>
              </a:rPr>
              <a:t>Simple. Safe. Smart. </a:t>
            </a:r>
          </a:p>
        </p:txBody>
      </p:sp>
      <p:pic>
        <p:nvPicPr>
          <p:cNvPr id="11" name="Picture 10" descr="Logo&#10;&#10;Description automatically generated">
            <a:extLst>
              <a:ext uri="{FF2B5EF4-FFF2-40B4-BE49-F238E27FC236}">
                <a16:creationId xmlns:a16="http://schemas.microsoft.com/office/drawing/2014/main" id="{12011143-38DC-E96B-33B1-910B132059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12" name="TextBox 11">
            <a:extLst>
              <a:ext uri="{FF2B5EF4-FFF2-40B4-BE49-F238E27FC236}">
                <a16:creationId xmlns:a16="http://schemas.microsoft.com/office/drawing/2014/main" id="{C84E2177-0F5B-0FB7-3C15-65D4EE2B80E1}"/>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Who is CANARX ?</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13" name="Straight Connector 12">
            <a:extLst>
              <a:ext uri="{FF2B5EF4-FFF2-40B4-BE49-F238E27FC236}">
                <a16:creationId xmlns:a16="http://schemas.microsoft.com/office/drawing/2014/main" id="{E8329A00-250C-402F-11E8-768536DDF21C}"/>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AE41CB99-318E-369B-B502-FDB14D4AB986}"/>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15" name="Parallelogram 14">
            <a:extLst>
              <a:ext uri="{FF2B5EF4-FFF2-40B4-BE49-F238E27FC236}">
                <a16:creationId xmlns:a16="http://schemas.microsoft.com/office/drawing/2014/main" id="{2832C21D-35D9-F868-2978-425DB1650A6C}"/>
              </a:ext>
            </a:extLst>
          </p:cNvPr>
          <p:cNvSpPr/>
          <p:nvPr/>
        </p:nvSpPr>
        <p:spPr>
          <a:xfrm>
            <a:off x="8378935"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arallelogram 15">
            <a:extLst>
              <a:ext uri="{FF2B5EF4-FFF2-40B4-BE49-F238E27FC236}">
                <a16:creationId xmlns:a16="http://schemas.microsoft.com/office/drawing/2014/main" id="{7D3D2934-B0A3-DAB3-5DEB-9C6DBEB77CD0}"/>
              </a:ext>
            </a:extLst>
          </p:cNvPr>
          <p:cNvSpPr/>
          <p:nvPr/>
        </p:nvSpPr>
        <p:spPr>
          <a:xfrm>
            <a:off x="9931289"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Logo&#10;&#10;Description automatically generated">
            <a:extLst>
              <a:ext uri="{FF2B5EF4-FFF2-40B4-BE49-F238E27FC236}">
                <a16:creationId xmlns:a16="http://schemas.microsoft.com/office/drawing/2014/main" id="{C7B0D052-21AF-A35F-EDDE-AD1B2D1AA7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48701" y="177974"/>
            <a:ext cx="1251242" cy="663274"/>
          </a:xfrm>
          <a:prstGeom prst="rect">
            <a:avLst/>
          </a:prstGeom>
        </p:spPr>
      </p:pic>
      <p:sp>
        <p:nvSpPr>
          <p:cNvPr id="4" name="Content Placeholder 2">
            <a:extLst>
              <a:ext uri="{FF2B5EF4-FFF2-40B4-BE49-F238E27FC236}">
                <a16:creationId xmlns:a16="http://schemas.microsoft.com/office/drawing/2014/main" id="{903A3DE5-D382-1069-5B7F-9581BA422AD2}"/>
              </a:ext>
            </a:extLst>
          </p:cNvPr>
          <p:cNvSpPr>
            <a:spLocks noGrp="1"/>
          </p:cNvSpPr>
          <p:nvPr>
            <p:ph idx="1"/>
          </p:nvPr>
        </p:nvSpPr>
        <p:spPr>
          <a:xfrm>
            <a:off x="883920" y="1819982"/>
            <a:ext cx="10515600" cy="4351338"/>
          </a:xfrm>
        </p:spPr>
        <p:txBody>
          <a:bodyPr>
            <a:normAutofit lnSpcReduction="10000"/>
          </a:bodyPr>
          <a:lstStyle/>
          <a:p>
            <a:r>
              <a:rPr lang="en-US" sz="2400" dirty="0"/>
              <a:t>Mail Order Prescription Service Provider</a:t>
            </a:r>
          </a:p>
          <a:p>
            <a:pPr lvl="1"/>
            <a:r>
              <a:rPr lang="en-CA" sz="2000" dirty="0">
                <a:solidFill>
                  <a:schemeClr val="accent1">
                    <a:lumMod val="75000"/>
                  </a:schemeClr>
                </a:solidFill>
              </a:rPr>
              <a:t>Voluntary No Cost prescription by mail program </a:t>
            </a:r>
          </a:p>
          <a:p>
            <a:pPr lvl="1"/>
            <a:r>
              <a:rPr lang="en-US" sz="2000" dirty="0">
                <a:solidFill>
                  <a:schemeClr val="accent1">
                    <a:lumMod val="75000"/>
                  </a:schemeClr>
                </a:solidFill>
              </a:rPr>
              <a:t>An ADDITIONAL benefit (does not replace other pharmacy benefits)</a:t>
            </a:r>
          </a:p>
          <a:p>
            <a:pPr lvl="1"/>
            <a:r>
              <a:rPr lang="en-US" sz="2000" dirty="0">
                <a:solidFill>
                  <a:schemeClr val="accent1">
                    <a:lumMod val="75000"/>
                  </a:schemeClr>
                </a:solidFill>
              </a:rPr>
              <a:t>Both Employees &amp; Dependents are eligible</a:t>
            </a:r>
          </a:p>
          <a:p>
            <a:r>
              <a:rPr lang="en-CA" sz="2400" dirty="0">
                <a:latin typeface="+mn-lt"/>
              </a:rPr>
              <a:t>Brand-name maintenance &amp; </a:t>
            </a:r>
            <a:r>
              <a:rPr lang="en-CA" sz="2400" dirty="0"/>
              <a:t>specialty </a:t>
            </a:r>
            <a:r>
              <a:rPr lang="en-CA" sz="2400" dirty="0">
                <a:latin typeface="+mn-lt"/>
              </a:rPr>
              <a:t>medications</a:t>
            </a:r>
          </a:p>
          <a:p>
            <a:r>
              <a:rPr lang="en-CA" sz="2400" dirty="0">
                <a:latin typeface="+mn-lt"/>
              </a:rPr>
              <a:t>No cost to members </a:t>
            </a:r>
          </a:p>
          <a:p>
            <a:pPr lvl="1"/>
            <a:r>
              <a:rPr lang="en-CA" sz="2000" dirty="0">
                <a:solidFill>
                  <a:srgbClr val="283C98"/>
                </a:solidFill>
              </a:rPr>
              <a:t>No copay (90-day mail order)</a:t>
            </a:r>
          </a:p>
          <a:p>
            <a:pPr lvl="1"/>
            <a:r>
              <a:rPr lang="en-CA" sz="2000" dirty="0">
                <a:solidFill>
                  <a:srgbClr val="283C98"/>
                </a:solidFill>
              </a:rPr>
              <a:t>No deductible</a:t>
            </a:r>
          </a:p>
          <a:p>
            <a:pPr lvl="1"/>
            <a:r>
              <a:rPr lang="en-CA" sz="2000" dirty="0">
                <a:solidFill>
                  <a:srgbClr val="283C98"/>
                </a:solidFill>
              </a:rPr>
              <a:t>No initial fees</a:t>
            </a:r>
            <a:endParaRPr lang="en-US" sz="2000" dirty="0">
              <a:solidFill>
                <a:srgbClr val="283C98"/>
              </a:solidFill>
            </a:endParaRPr>
          </a:p>
          <a:p>
            <a:pPr lvl="1"/>
            <a:r>
              <a:rPr lang="en-US" sz="2000" dirty="0">
                <a:solidFill>
                  <a:srgbClr val="283C98"/>
                </a:solidFill>
              </a:rPr>
              <a:t>Participating members save thousands per year</a:t>
            </a:r>
          </a:p>
          <a:p>
            <a:r>
              <a:rPr lang="en-CA" sz="2400" dirty="0">
                <a:latin typeface="+mn-lt"/>
              </a:rPr>
              <a:t>CANARX partners with licensed and regulated pharmacies in United Kingdom, Australia and Canada (Tier 1 as defined by Congress)</a:t>
            </a:r>
          </a:p>
          <a:p>
            <a:pPr lvl="1"/>
            <a:endParaRPr lang="en-US" dirty="0"/>
          </a:p>
          <a:p>
            <a:endParaRPr lang="en-US" dirty="0"/>
          </a:p>
        </p:txBody>
      </p:sp>
    </p:spTree>
    <p:extLst>
      <p:ext uri="{BB962C8B-B14F-4D97-AF65-F5344CB8AC3E}">
        <p14:creationId xmlns:p14="http://schemas.microsoft.com/office/powerpoint/2010/main" val="187659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AC66-6B67-91BB-AF9F-111367AA40E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4" name="Parallelogram 3">
            <a:extLst>
              <a:ext uri="{FF2B5EF4-FFF2-40B4-BE49-F238E27FC236}">
                <a16:creationId xmlns:a16="http://schemas.microsoft.com/office/drawing/2014/main" id="{7965AA18-8521-9ADC-43A1-993EC480D735}"/>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68BB3D9A-8916-A725-336B-5E35B8D351C3}"/>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6DADDE9A-4A93-4875-33AE-7DC35408B20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7" name="TextBox 6">
            <a:extLst>
              <a:ext uri="{FF2B5EF4-FFF2-40B4-BE49-F238E27FC236}">
                <a16:creationId xmlns:a16="http://schemas.microsoft.com/office/drawing/2014/main" id="{AC71FE5A-EB94-A72A-DE85-0896F8D06863}"/>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Two popular questions</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8" name="Straight Connector 7">
            <a:extLst>
              <a:ext uri="{FF2B5EF4-FFF2-40B4-BE49-F238E27FC236}">
                <a16:creationId xmlns:a16="http://schemas.microsoft.com/office/drawing/2014/main" id="{ECB8C952-4C2D-749E-29F1-E51BBC7BC1CB}"/>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01F9C93-C86D-BD1E-0565-72EFE6755991}"/>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C469E97D-6416-37E4-6735-CE0394AFF59C}"/>
              </a:ext>
            </a:extLst>
          </p:cNvPr>
          <p:cNvSpPr txBox="1"/>
          <p:nvPr/>
        </p:nvSpPr>
        <p:spPr>
          <a:xfrm>
            <a:off x="1179576" y="1812986"/>
            <a:ext cx="9537192" cy="4532587"/>
          </a:xfrm>
          <a:prstGeom prst="rect">
            <a:avLst/>
          </a:prstGeom>
          <a:noFill/>
        </p:spPr>
        <p:txBody>
          <a:bodyPr wrap="square" rtlCol="0">
            <a:spAutoFit/>
          </a:bodyPr>
          <a:lstStyle/>
          <a:p>
            <a:pPr marL="0" marR="0">
              <a:lnSpc>
                <a:spcPct val="107000"/>
              </a:lnSpc>
              <a:spcBef>
                <a:spcPts val="0"/>
              </a:spcBef>
              <a:spcAft>
                <a:spcPts val="800"/>
              </a:spcAft>
            </a:pPr>
            <a:r>
              <a:rPr lang="en-US" sz="20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Is it legal?</a:t>
            </a:r>
          </a:p>
          <a:p>
            <a:pPr marL="285750" marR="0" indent="-285750">
              <a:lnSpc>
                <a:spcPct val="107000"/>
              </a:lnSpc>
              <a:spcBef>
                <a:spcPts val="0"/>
              </a:spcBef>
              <a:spcAft>
                <a:spcPts val="800"/>
              </a:spcAft>
              <a:buFont typeface="Arial" panose="020B0604020202020204" pitchFamily="34" charset="0"/>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All US Residents have been granted legal ability to import medications.                                                                         </a:t>
            </a:r>
            <a:r>
              <a:rPr lang="en-US" sz="1600" kern="100" dirty="0">
                <a:latin typeface="Calibri" panose="020F0502020204030204" pitchFamily="34" charset="0"/>
                <a:ea typeface="Calibri" panose="020F0502020204030204" pitchFamily="34" charset="0"/>
                <a:cs typeface="Times New Roman" panose="02020603050405020304" pitchFamily="18" charset="0"/>
              </a:rPr>
              <a:t>U</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 to a 90-day supply, for personal use only.</a:t>
            </a:r>
          </a:p>
          <a:p>
            <a:pPr marL="285750" marR="0" indent="-285750">
              <a:lnSpc>
                <a:spcPct val="107000"/>
              </a:lnSpc>
              <a:spcBef>
                <a:spcPts val="0"/>
              </a:spcBef>
              <a:spcAft>
                <a:spcPts val="800"/>
              </a:spcAft>
              <a:buFont typeface="Arial" panose="020B0604020202020204" pitchFamily="34" charset="0"/>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These laws are detailed in the US Food, Drug &amp; Cosmetic Act. Which is managed by Congress &amp; the FDA.</a:t>
            </a:r>
          </a:p>
          <a:p>
            <a:pPr marL="285750" marR="0" indent="-285750">
              <a:lnSpc>
                <a:spcPct val="107000"/>
              </a:lnSpc>
              <a:spcBef>
                <a:spcPts val="0"/>
              </a:spcBef>
              <a:spcAft>
                <a:spcPts val="800"/>
              </a:spcAft>
              <a:buFont typeface="Arial" panose="020B0604020202020204" pitchFamily="34" charset="0"/>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The CANARX Service has been designed to abide by all laws and regulations therein.</a:t>
            </a:r>
          </a:p>
          <a:p>
            <a:pPr marL="0" marR="0">
              <a:lnSpc>
                <a:spcPct val="107000"/>
              </a:lnSpc>
              <a:spcBef>
                <a:spcPts val="0"/>
              </a:spcBef>
              <a:spcAft>
                <a:spcPts val="800"/>
              </a:spcAft>
            </a:pPr>
            <a:endParaRPr lang="en-US" sz="9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How can medications be at no cost to members?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CANARX partners with pharmacies in 3 countries.  These countries negotiate pricing with pharmaceutical companies. (There is no price negotiating in the U.S.) Since the CANARX program facilitates the medications sent directly from these partner pharmacies, the medication cost is the same as in that country.  Average savings is 65-75%.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Since the plan is achieving substantial savings, there is no cost share to the employee (no copays)</a:t>
            </a:r>
          </a:p>
          <a:p>
            <a:endParaRPr lang="en-US" dirty="0"/>
          </a:p>
        </p:txBody>
      </p:sp>
    </p:spTree>
    <p:extLst>
      <p:ext uri="{BB962C8B-B14F-4D97-AF65-F5344CB8AC3E}">
        <p14:creationId xmlns:p14="http://schemas.microsoft.com/office/powerpoint/2010/main" val="374707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5482-FC7D-48D1-43C0-AA1AD86F598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3" name="Content Placeholder 2">
            <a:extLst>
              <a:ext uri="{FF2B5EF4-FFF2-40B4-BE49-F238E27FC236}">
                <a16:creationId xmlns:a16="http://schemas.microsoft.com/office/drawing/2014/main" id="{DBB2FFA4-D1E9-DF97-C50A-FE14A8A05F16}"/>
              </a:ext>
            </a:extLst>
          </p:cNvPr>
          <p:cNvSpPr txBox="1">
            <a:spLocks/>
          </p:cNvSpPr>
          <p:nvPr/>
        </p:nvSpPr>
        <p:spPr>
          <a:xfrm>
            <a:off x="1950681" y="1870785"/>
            <a:ext cx="7418181" cy="1280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CANARX is NOT too good to be true and there is NO catch.</a:t>
            </a:r>
          </a:p>
          <a:p>
            <a:r>
              <a:rPr lang="en-US" sz="2000" dirty="0"/>
              <a:t>CANARX sources the same brand name &amp; specialty medications, via U.S. government approved channels, for a fraction of local costs.</a:t>
            </a:r>
            <a:endParaRPr lang="en-CA" sz="2000" dirty="0"/>
          </a:p>
          <a:p>
            <a:pPr lvl="1"/>
            <a:endParaRPr lang="en-US" dirty="0"/>
          </a:p>
          <a:p>
            <a:endParaRPr lang="en-US" dirty="0"/>
          </a:p>
        </p:txBody>
      </p:sp>
      <p:sp>
        <p:nvSpPr>
          <p:cNvPr id="5" name="Rectangle 4">
            <a:extLst>
              <a:ext uri="{FF2B5EF4-FFF2-40B4-BE49-F238E27FC236}">
                <a16:creationId xmlns:a16="http://schemas.microsoft.com/office/drawing/2014/main" id="{B30E490E-D864-47F6-E4FB-AE0385608CD1}"/>
              </a:ext>
            </a:extLst>
          </p:cNvPr>
          <p:cNvSpPr/>
          <p:nvPr/>
        </p:nvSpPr>
        <p:spPr>
          <a:xfrm>
            <a:off x="4182977" y="6031210"/>
            <a:ext cx="3214341" cy="461665"/>
          </a:xfrm>
          <a:prstGeom prst="rect">
            <a:avLst/>
          </a:prstGeom>
        </p:spPr>
        <p:txBody>
          <a:bodyPr wrap="none">
            <a:spAutoFit/>
          </a:bodyPr>
          <a:lstStyle/>
          <a:p>
            <a:pPr algn="ctr"/>
            <a:r>
              <a:rPr lang="en-CA" sz="2400" b="1" dirty="0">
                <a:solidFill>
                  <a:schemeClr val="accent1"/>
                </a:solidFill>
                <a:latin typeface="Trebuchet MS" panose="020B0603020202020204" pitchFamily="34" charset="0"/>
              </a:rPr>
              <a:t>Simple. Safe. Smart. </a:t>
            </a:r>
          </a:p>
        </p:txBody>
      </p:sp>
      <p:sp>
        <p:nvSpPr>
          <p:cNvPr id="6" name="Parallelogram 5">
            <a:extLst>
              <a:ext uri="{FF2B5EF4-FFF2-40B4-BE49-F238E27FC236}">
                <a16:creationId xmlns:a16="http://schemas.microsoft.com/office/drawing/2014/main" id="{8908FC74-8A25-DE2D-4D42-38CC324BF4A2}"/>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F9D4400E-8689-679A-98D7-2327907B96E0}"/>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9924C6B7-99A7-0FFB-5E09-03D9B13AA5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9" name="TextBox 8">
            <a:extLst>
              <a:ext uri="{FF2B5EF4-FFF2-40B4-BE49-F238E27FC236}">
                <a16:creationId xmlns:a16="http://schemas.microsoft.com/office/drawing/2014/main" id="{493FFF21-F276-7428-D18D-CEF9FB342F6C}"/>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Savings Examples…</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10" name="Straight Connector 9">
            <a:extLst>
              <a:ext uri="{FF2B5EF4-FFF2-40B4-BE49-F238E27FC236}">
                <a16:creationId xmlns:a16="http://schemas.microsoft.com/office/drawing/2014/main" id="{32E7361A-7A5B-4A69-EC57-920DB34CFF86}"/>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B68D052-CF47-4969-8521-C82C725EA132}"/>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12" name="Content Placeholder 2">
            <a:extLst>
              <a:ext uri="{FF2B5EF4-FFF2-40B4-BE49-F238E27FC236}">
                <a16:creationId xmlns:a16="http://schemas.microsoft.com/office/drawing/2014/main" id="{CCE42FE3-60D6-5D66-1164-4333D666D124}"/>
              </a:ext>
            </a:extLst>
          </p:cNvPr>
          <p:cNvSpPr txBox="1">
            <a:spLocks/>
          </p:cNvSpPr>
          <p:nvPr/>
        </p:nvSpPr>
        <p:spPr>
          <a:xfrm>
            <a:off x="2446788" y="3083264"/>
            <a:ext cx="7418181" cy="461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lumMod val="75000"/>
                  </a:schemeClr>
                </a:solidFill>
              </a:rPr>
              <a:t>Cost Savings Examples: CANARX vs. local (90-day)</a:t>
            </a:r>
          </a:p>
        </p:txBody>
      </p:sp>
      <p:pic>
        <p:nvPicPr>
          <p:cNvPr id="14" name="Picture 13">
            <a:extLst>
              <a:ext uri="{FF2B5EF4-FFF2-40B4-BE49-F238E27FC236}">
                <a16:creationId xmlns:a16="http://schemas.microsoft.com/office/drawing/2014/main" id="{5134E308-DC4D-2E5A-150A-EA5DAB79DBA1}"/>
              </a:ext>
            </a:extLst>
          </p:cNvPr>
          <p:cNvPicPr>
            <a:picLocks noChangeAspect="1"/>
          </p:cNvPicPr>
          <p:nvPr/>
        </p:nvPicPr>
        <p:blipFill>
          <a:blip r:embed="rId3"/>
          <a:stretch>
            <a:fillRect/>
          </a:stretch>
        </p:blipFill>
        <p:spPr>
          <a:xfrm>
            <a:off x="2896231" y="3603322"/>
            <a:ext cx="5387807" cy="2286198"/>
          </a:xfrm>
          <a:prstGeom prst="rect">
            <a:avLst/>
          </a:prstGeom>
        </p:spPr>
      </p:pic>
    </p:spTree>
    <p:extLst>
      <p:ext uri="{BB962C8B-B14F-4D97-AF65-F5344CB8AC3E}">
        <p14:creationId xmlns:p14="http://schemas.microsoft.com/office/powerpoint/2010/main" val="156631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85ABB243-1595-ED9E-EB66-DC69C15D4B7A}"/>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34EFE145-149E-3571-26F4-38935DC178CA}"/>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2259734E-3AD5-1985-F471-96EBE2637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5" name="TextBox 4">
            <a:extLst>
              <a:ext uri="{FF2B5EF4-FFF2-40B4-BE49-F238E27FC236}">
                <a16:creationId xmlns:a16="http://schemas.microsoft.com/office/drawing/2014/main" id="{4F19979E-0825-542A-4510-8FD6A92A1899}"/>
              </a:ext>
            </a:extLst>
          </p:cNvPr>
          <p:cNvSpPr txBox="1"/>
          <p:nvPr/>
        </p:nvSpPr>
        <p:spPr>
          <a:xfrm>
            <a:off x="678806" y="767739"/>
            <a:ext cx="73136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283C98"/>
                </a:solidFill>
                <a:latin typeface="Trebuchet MS" panose="020B0703020202090204" pitchFamily="34" charset="0"/>
              </a:rPr>
              <a:t>Most Medications are Manufactured Internationally</a:t>
            </a:r>
            <a:endParaRPr kumimoji="0" lang="en-US" sz="24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6" name="Straight Connector 5">
            <a:extLst>
              <a:ext uri="{FF2B5EF4-FFF2-40B4-BE49-F238E27FC236}">
                <a16:creationId xmlns:a16="http://schemas.microsoft.com/office/drawing/2014/main" id="{820252B7-F112-CB76-E943-28DEA4037D38}"/>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2C941C33-F8F2-FEA5-5EDA-8F1DC80C49EF}"/>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E51A46DE-6C66-6E87-437C-C4C6847BD839}"/>
              </a:ext>
            </a:extLst>
          </p:cNvPr>
          <p:cNvSpPr txBox="1"/>
          <p:nvPr/>
        </p:nvSpPr>
        <p:spPr>
          <a:xfrm>
            <a:off x="2219737" y="1803358"/>
            <a:ext cx="73136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83C98"/>
                </a:solidFill>
                <a:latin typeface="Trebuchet MS" panose="020B0703020202090204" pitchFamily="34" charset="0"/>
              </a:rPr>
              <a:t>Popular Medications are manufactured all over the world…</a:t>
            </a:r>
            <a:endParaRPr kumimoji="0" lang="en-US" sz="20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pic>
        <p:nvPicPr>
          <p:cNvPr id="12" name="Picture 11">
            <a:extLst>
              <a:ext uri="{FF2B5EF4-FFF2-40B4-BE49-F238E27FC236}">
                <a16:creationId xmlns:a16="http://schemas.microsoft.com/office/drawing/2014/main" id="{CBE9F2B5-1703-82F7-A00A-F95A5D678C10}"/>
              </a:ext>
            </a:extLst>
          </p:cNvPr>
          <p:cNvPicPr>
            <a:picLocks noChangeAspect="1"/>
          </p:cNvPicPr>
          <p:nvPr/>
        </p:nvPicPr>
        <p:blipFill>
          <a:blip r:embed="rId3"/>
          <a:stretch>
            <a:fillRect/>
          </a:stretch>
        </p:blipFill>
        <p:spPr>
          <a:xfrm>
            <a:off x="2449389" y="2455206"/>
            <a:ext cx="6576630" cy="3635055"/>
          </a:xfrm>
          <a:prstGeom prst="rect">
            <a:avLst/>
          </a:prstGeom>
        </p:spPr>
      </p:pic>
    </p:spTree>
    <p:extLst>
      <p:ext uri="{BB962C8B-B14F-4D97-AF65-F5344CB8AC3E}">
        <p14:creationId xmlns:p14="http://schemas.microsoft.com/office/powerpoint/2010/main" val="341534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C3A5A-E2D0-1C70-BB6D-3614F619B56A}"/>
              </a:ext>
            </a:extLst>
          </p:cNvPr>
          <p:cNvPicPr>
            <a:picLocks noChangeAspect="1"/>
          </p:cNvPicPr>
          <p:nvPr/>
        </p:nvPicPr>
        <p:blipFill>
          <a:blip r:embed="rId2"/>
          <a:stretch>
            <a:fillRect/>
          </a:stretch>
        </p:blipFill>
        <p:spPr>
          <a:xfrm>
            <a:off x="1587217" y="2203468"/>
            <a:ext cx="9129551" cy="3635055"/>
          </a:xfrm>
          <a:prstGeom prst="rect">
            <a:avLst/>
          </a:prstGeom>
        </p:spPr>
      </p:pic>
      <p:sp>
        <p:nvSpPr>
          <p:cNvPr id="2" name="Parallelogram 1">
            <a:extLst>
              <a:ext uri="{FF2B5EF4-FFF2-40B4-BE49-F238E27FC236}">
                <a16:creationId xmlns:a16="http://schemas.microsoft.com/office/drawing/2014/main" id="{96CA9533-461B-12B1-DBEF-60D4B3294E98}"/>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rallelogram 3">
            <a:extLst>
              <a:ext uri="{FF2B5EF4-FFF2-40B4-BE49-F238E27FC236}">
                <a16:creationId xmlns:a16="http://schemas.microsoft.com/office/drawing/2014/main" id="{EB6BD2E3-C681-DD56-9534-B25EB4DB2F56}"/>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852C869B-A616-F453-608E-43183394BB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6" name="TextBox 5">
            <a:extLst>
              <a:ext uri="{FF2B5EF4-FFF2-40B4-BE49-F238E27FC236}">
                <a16:creationId xmlns:a16="http://schemas.microsoft.com/office/drawing/2014/main" id="{18B537EC-202F-02F9-C002-48DA1CAD42D2}"/>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The CANARX Path to Savings</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7" name="Straight Connector 6">
            <a:extLst>
              <a:ext uri="{FF2B5EF4-FFF2-40B4-BE49-F238E27FC236}">
                <a16:creationId xmlns:a16="http://schemas.microsoft.com/office/drawing/2014/main" id="{F72F4F1B-C1AA-99F1-FEF6-DE700DD5DC3B}"/>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C202F5B9-2C1F-8165-3E90-65F9FD69CF71}"/>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C6E7229A-71BE-9368-11D3-7715E5F0D325}"/>
              </a:ext>
            </a:extLst>
          </p:cNvPr>
          <p:cNvSpPr txBox="1"/>
          <p:nvPr/>
        </p:nvSpPr>
        <p:spPr>
          <a:xfrm>
            <a:off x="1566532" y="1687312"/>
            <a:ext cx="73136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83C98"/>
                </a:solidFill>
                <a:latin typeface="Trebuchet MS" panose="020B0703020202090204" pitchFamily="34" charset="0"/>
              </a:rPr>
              <a:t>You can make a difference…</a:t>
            </a:r>
            <a:endParaRPr kumimoji="0" lang="en-US" sz="20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sp>
        <p:nvSpPr>
          <p:cNvPr id="10" name="TextBox 9">
            <a:extLst>
              <a:ext uri="{FF2B5EF4-FFF2-40B4-BE49-F238E27FC236}">
                <a16:creationId xmlns:a16="http://schemas.microsoft.com/office/drawing/2014/main" id="{C4809DFB-B45C-9B8C-DE6A-BCA374FB8DA0}"/>
              </a:ext>
            </a:extLst>
          </p:cNvPr>
          <p:cNvSpPr txBox="1"/>
          <p:nvPr/>
        </p:nvSpPr>
        <p:spPr>
          <a:xfrm>
            <a:off x="2953251" y="5950532"/>
            <a:ext cx="7313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83C98"/>
                </a:solidFill>
                <a:latin typeface="Trebuchet MS" panose="020B0703020202090204" pitchFamily="34" charset="0"/>
              </a:rPr>
              <a:t>Example: Almost $228,000 annual Savings ($350 Average Co-Pay Savings)</a:t>
            </a:r>
            <a:endParaRPr kumimoji="0" lang="en-US" sz="16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89381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6A2C3CA7-77A9-8CA6-6301-892D2E64CA33}"/>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arallelogram 2">
            <a:extLst>
              <a:ext uri="{FF2B5EF4-FFF2-40B4-BE49-F238E27FC236}">
                <a16:creationId xmlns:a16="http://schemas.microsoft.com/office/drawing/2014/main" id="{B0EF9333-833A-71B9-8F49-890FC27D604C}"/>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77AAB566-8C5B-0972-AF21-62AE71A856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5" name="TextBox 4">
            <a:extLst>
              <a:ext uri="{FF2B5EF4-FFF2-40B4-BE49-F238E27FC236}">
                <a16:creationId xmlns:a16="http://schemas.microsoft.com/office/drawing/2014/main" id="{995BFD82-93FB-0684-3ACF-B3A29075DD3D}"/>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The CANARX Path to Savings</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6" name="Straight Connector 5">
            <a:extLst>
              <a:ext uri="{FF2B5EF4-FFF2-40B4-BE49-F238E27FC236}">
                <a16:creationId xmlns:a16="http://schemas.microsoft.com/office/drawing/2014/main" id="{F62B285F-00CF-C430-37C5-783DE1085074}"/>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E3E45BFD-2A1B-F7FC-94BF-0C3D1E8428DE}"/>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45C334B9-F55B-4F75-B340-8109C2591A73}"/>
              </a:ext>
            </a:extLst>
          </p:cNvPr>
          <p:cNvSpPr txBox="1"/>
          <p:nvPr/>
        </p:nvSpPr>
        <p:spPr>
          <a:xfrm>
            <a:off x="955256" y="980822"/>
            <a:ext cx="73136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83C98"/>
                </a:solidFill>
                <a:latin typeface="Trebuchet MS" panose="020B0703020202090204" pitchFamily="34" charset="0"/>
              </a:rPr>
              <a:t>How does CANARX do it?</a:t>
            </a:r>
            <a:endParaRPr kumimoji="0" lang="en-US" sz="20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pic>
        <p:nvPicPr>
          <p:cNvPr id="11" name="Picture 10">
            <a:extLst>
              <a:ext uri="{FF2B5EF4-FFF2-40B4-BE49-F238E27FC236}">
                <a16:creationId xmlns:a16="http://schemas.microsoft.com/office/drawing/2014/main" id="{2BA02DDE-9AD6-CFEC-C0FF-FE944BB6742E}"/>
              </a:ext>
            </a:extLst>
          </p:cNvPr>
          <p:cNvPicPr>
            <a:picLocks noChangeAspect="1"/>
          </p:cNvPicPr>
          <p:nvPr/>
        </p:nvPicPr>
        <p:blipFill>
          <a:blip r:embed="rId3"/>
          <a:stretch>
            <a:fillRect/>
          </a:stretch>
        </p:blipFill>
        <p:spPr>
          <a:xfrm>
            <a:off x="1882464" y="2362639"/>
            <a:ext cx="8427071" cy="3850945"/>
          </a:xfrm>
          <a:prstGeom prst="rect">
            <a:avLst/>
          </a:prstGeom>
        </p:spPr>
      </p:pic>
      <p:sp>
        <p:nvSpPr>
          <p:cNvPr id="12" name="TextBox 11">
            <a:extLst>
              <a:ext uri="{FF2B5EF4-FFF2-40B4-BE49-F238E27FC236}">
                <a16:creationId xmlns:a16="http://schemas.microsoft.com/office/drawing/2014/main" id="{735DB97E-9C21-1F2F-2CE2-E9B5BD62560F}"/>
              </a:ext>
            </a:extLst>
          </p:cNvPr>
          <p:cNvSpPr txBox="1"/>
          <p:nvPr/>
        </p:nvSpPr>
        <p:spPr>
          <a:xfrm>
            <a:off x="2642532" y="1894455"/>
            <a:ext cx="1417740" cy="400110"/>
          </a:xfrm>
          <a:prstGeom prst="rect">
            <a:avLst/>
          </a:prstGeom>
          <a:noFill/>
        </p:spPr>
        <p:txBody>
          <a:bodyPr wrap="square" rtlCol="0">
            <a:spAutoFit/>
          </a:bodyPr>
          <a:lstStyle/>
          <a:p>
            <a:pPr algn="ctr"/>
            <a:r>
              <a:rPr lang="en-US" sz="2000" b="1" dirty="0">
                <a:solidFill>
                  <a:schemeClr val="accent5">
                    <a:lumMod val="75000"/>
                  </a:schemeClr>
                </a:solidFill>
              </a:rPr>
              <a:t>CANARX</a:t>
            </a:r>
          </a:p>
        </p:txBody>
      </p:sp>
      <p:sp>
        <p:nvSpPr>
          <p:cNvPr id="13" name="TextBox 12">
            <a:extLst>
              <a:ext uri="{FF2B5EF4-FFF2-40B4-BE49-F238E27FC236}">
                <a16:creationId xmlns:a16="http://schemas.microsoft.com/office/drawing/2014/main" id="{3682A9AA-0A72-ED18-0E28-391801C64D84}"/>
              </a:ext>
            </a:extLst>
          </p:cNvPr>
          <p:cNvSpPr txBox="1"/>
          <p:nvPr/>
        </p:nvSpPr>
        <p:spPr>
          <a:xfrm>
            <a:off x="6502865" y="1854459"/>
            <a:ext cx="2792137" cy="400110"/>
          </a:xfrm>
          <a:prstGeom prst="rect">
            <a:avLst/>
          </a:prstGeom>
          <a:noFill/>
        </p:spPr>
        <p:txBody>
          <a:bodyPr wrap="square" rtlCol="0">
            <a:spAutoFit/>
          </a:bodyPr>
          <a:lstStyle/>
          <a:p>
            <a:pPr algn="ctr"/>
            <a:r>
              <a:rPr lang="en-US" sz="2000" b="1" dirty="0">
                <a:solidFill>
                  <a:schemeClr val="accent5">
                    <a:lumMod val="75000"/>
                  </a:schemeClr>
                </a:solidFill>
              </a:rPr>
              <a:t>Your Local Pharmacy</a:t>
            </a:r>
          </a:p>
        </p:txBody>
      </p:sp>
    </p:spTree>
    <p:extLst>
      <p:ext uri="{BB962C8B-B14F-4D97-AF65-F5344CB8AC3E}">
        <p14:creationId xmlns:p14="http://schemas.microsoft.com/office/powerpoint/2010/main" val="229785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8535" y="2484159"/>
            <a:ext cx="10515600" cy="3328800"/>
          </a:xfrm>
        </p:spPr>
        <p:txBody>
          <a:bodyPr>
            <a:normAutofit fontScale="92500" lnSpcReduction="20000"/>
          </a:bodyPr>
          <a:lstStyle/>
          <a:p>
            <a:r>
              <a:rPr lang="en-CA" sz="2400" dirty="0"/>
              <a:t>All pharmacies are licensed and regulated in Tier-1 Countries</a:t>
            </a:r>
          </a:p>
          <a:p>
            <a:r>
              <a:rPr lang="en-CA" sz="2400" dirty="0"/>
              <a:t>U.S. physician’s license verified for every order</a:t>
            </a:r>
          </a:p>
          <a:p>
            <a:r>
              <a:rPr lang="en-CA" sz="2400" dirty="0"/>
              <a:t>Drug utilization review completed on every order</a:t>
            </a:r>
          </a:p>
          <a:p>
            <a:r>
              <a:rPr lang="en-US" sz="2400" dirty="0"/>
              <a:t>Original manufacturer sealed packaging</a:t>
            </a:r>
          </a:p>
          <a:p>
            <a:r>
              <a:rPr lang="en-CA" sz="2400" dirty="0"/>
              <a:t>Medication info documents included with every order</a:t>
            </a:r>
          </a:p>
          <a:p>
            <a:r>
              <a:rPr lang="en-US" sz="2400" dirty="0"/>
              <a:t>Every prescription is insured</a:t>
            </a:r>
          </a:p>
          <a:p>
            <a:r>
              <a:rPr lang="en-US" sz="2400" dirty="0"/>
              <a:t>On-going, proactive patient communication</a:t>
            </a:r>
          </a:p>
          <a:p>
            <a:r>
              <a:rPr lang="en-US" sz="2400" dirty="0"/>
              <a:t>24/7 emergency support line</a:t>
            </a:r>
            <a:br>
              <a:rPr lang="en-US" dirty="0"/>
            </a:br>
            <a:endParaRPr lang="en-CA" dirty="0"/>
          </a:p>
        </p:txBody>
      </p:sp>
      <p:sp>
        <p:nvSpPr>
          <p:cNvPr id="4" name="Slide Number Placeholder 3"/>
          <p:cNvSpPr>
            <a:spLocks noGrp="1"/>
          </p:cNvSpPr>
          <p:nvPr>
            <p:ph type="sldNum" sz="quarter" idx="12"/>
          </p:nvPr>
        </p:nvSpPr>
        <p:spPr/>
        <p:txBody>
          <a:bodyPr/>
          <a:lstStyle/>
          <a:p>
            <a:fld id="{DAAA2202-A887-43D2-B68C-A3CFDF911381}" type="slidenum">
              <a:rPr lang="en-US" smtClean="0"/>
              <a:pPr/>
              <a:t>8</a:t>
            </a:fld>
            <a:endParaRPr lang="en-US"/>
          </a:p>
        </p:txBody>
      </p:sp>
      <p:sp>
        <p:nvSpPr>
          <p:cNvPr id="8" name="Rectangle 7"/>
          <p:cNvSpPr/>
          <p:nvPr/>
        </p:nvSpPr>
        <p:spPr>
          <a:xfrm>
            <a:off x="4067239" y="5827421"/>
            <a:ext cx="4057522" cy="461665"/>
          </a:xfrm>
          <a:prstGeom prst="rect">
            <a:avLst/>
          </a:prstGeom>
        </p:spPr>
        <p:txBody>
          <a:bodyPr wrap="none">
            <a:spAutoFit/>
          </a:bodyPr>
          <a:lstStyle/>
          <a:p>
            <a:pPr algn="ctr"/>
            <a:r>
              <a:rPr lang="en-CA" sz="2400" b="1" dirty="0">
                <a:solidFill>
                  <a:schemeClr val="accent1"/>
                </a:solidFill>
                <a:latin typeface="Trebuchet MS" panose="020B0603020202020204" pitchFamily="34" charset="0"/>
              </a:rPr>
              <a:t>CANARX is the safe choice.</a:t>
            </a:r>
            <a:endParaRPr lang="en-US" sz="2400" b="1" dirty="0">
              <a:solidFill>
                <a:schemeClr val="accent1"/>
              </a:solidFill>
              <a:latin typeface="Trebuchet MS" panose="020B0603020202020204" pitchFamily="34" charset="0"/>
            </a:endParaRPr>
          </a:p>
        </p:txBody>
      </p:sp>
      <p:pic>
        <p:nvPicPr>
          <p:cNvPr id="5" name="Picture 4"/>
          <p:cNvPicPr>
            <a:picLocks noChangeAspect="1"/>
          </p:cNvPicPr>
          <p:nvPr/>
        </p:nvPicPr>
        <p:blipFill>
          <a:blip r:embed="rId3"/>
          <a:stretch>
            <a:fillRect/>
          </a:stretch>
        </p:blipFill>
        <p:spPr>
          <a:xfrm>
            <a:off x="8864251" y="2857804"/>
            <a:ext cx="1750344" cy="1791050"/>
          </a:xfrm>
          <a:prstGeom prst="rect">
            <a:avLst/>
          </a:prstGeom>
        </p:spPr>
      </p:pic>
      <p:sp>
        <p:nvSpPr>
          <p:cNvPr id="10" name="Parallelogram 9">
            <a:extLst>
              <a:ext uri="{FF2B5EF4-FFF2-40B4-BE49-F238E27FC236}">
                <a16:creationId xmlns:a16="http://schemas.microsoft.com/office/drawing/2014/main" id="{A8797DEA-9C4F-83A2-C7F5-E9DEDBE0C6AB}"/>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Parallelogram 10">
            <a:extLst>
              <a:ext uri="{FF2B5EF4-FFF2-40B4-BE49-F238E27FC236}">
                <a16:creationId xmlns:a16="http://schemas.microsoft.com/office/drawing/2014/main" id="{3FF0972B-3B5F-6E51-B51C-8569AD6EFBF5}"/>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Logo&#10;&#10;Description automatically generated">
            <a:extLst>
              <a:ext uri="{FF2B5EF4-FFF2-40B4-BE49-F238E27FC236}">
                <a16:creationId xmlns:a16="http://schemas.microsoft.com/office/drawing/2014/main" id="{E6E03183-088B-FA06-A587-313F7A3F35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13" name="TextBox 12">
            <a:extLst>
              <a:ext uri="{FF2B5EF4-FFF2-40B4-BE49-F238E27FC236}">
                <a16:creationId xmlns:a16="http://schemas.microsoft.com/office/drawing/2014/main" id="{91372FB7-F632-3CDC-5FA3-CF7DFEF5CC71}"/>
              </a:ext>
            </a:extLst>
          </p:cNvPr>
          <p:cNvSpPr txBox="1"/>
          <p:nvPr/>
        </p:nvSpPr>
        <p:spPr>
          <a:xfrm>
            <a:off x="883920" y="579638"/>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Is it safe?</a:t>
            </a:r>
          </a:p>
        </p:txBody>
      </p:sp>
      <p:cxnSp>
        <p:nvCxnSpPr>
          <p:cNvPr id="14" name="Straight Connector 13">
            <a:extLst>
              <a:ext uri="{FF2B5EF4-FFF2-40B4-BE49-F238E27FC236}">
                <a16:creationId xmlns:a16="http://schemas.microsoft.com/office/drawing/2014/main" id="{6F8523F7-88ED-4D73-268B-075F4CDCA097}"/>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6A219700-EE65-B3C4-40A1-6E5FE19D0A9E}"/>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A2A1185B-5254-3BC1-2BDB-4DDFD13BAC78}"/>
              </a:ext>
            </a:extLst>
          </p:cNvPr>
          <p:cNvSpPr txBox="1"/>
          <p:nvPr/>
        </p:nvSpPr>
        <p:spPr>
          <a:xfrm>
            <a:off x="1198535" y="1777901"/>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CANARX set the Safety Standard</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98736295"/>
      </p:ext>
    </p:extLst>
  </p:cSld>
  <p:clrMapOvr>
    <a:masterClrMapping/>
  </p:clrMapOvr>
  <mc:AlternateContent xmlns:mc="http://schemas.openxmlformats.org/markup-compatibility/2006" xmlns:p14="http://schemas.microsoft.com/office/powerpoint/2010/main">
    <mc:Choice Requires="p14">
      <p:transition p14:dur="10" advTm="4202000"/>
    </mc:Choice>
    <mc:Fallback xmlns="">
      <p:transition advTm="420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744" y="2187574"/>
            <a:ext cx="10515600" cy="4351338"/>
          </a:xfrm>
        </p:spPr>
        <p:txBody>
          <a:bodyPr>
            <a:normAutofit/>
          </a:bodyPr>
          <a:lstStyle/>
          <a:p>
            <a:r>
              <a:rPr lang="en-US" sz="2400" dirty="0"/>
              <a:t>Brand name maintenance &amp; specialty medications ONLY</a:t>
            </a:r>
          </a:p>
          <a:p>
            <a:r>
              <a:rPr lang="en-US" sz="2400" dirty="0"/>
              <a:t>Controlled formulary:</a:t>
            </a:r>
          </a:p>
          <a:p>
            <a:pPr lvl="1"/>
            <a:r>
              <a:rPr lang="en-US" sz="2000" dirty="0">
                <a:solidFill>
                  <a:schemeClr val="accent1">
                    <a:lumMod val="75000"/>
                  </a:schemeClr>
                </a:solidFill>
              </a:rPr>
              <a:t>No generics</a:t>
            </a:r>
          </a:p>
          <a:p>
            <a:pPr lvl="1"/>
            <a:r>
              <a:rPr lang="en-US" sz="2000" dirty="0">
                <a:solidFill>
                  <a:schemeClr val="accent1">
                    <a:lumMod val="75000"/>
                  </a:schemeClr>
                </a:solidFill>
              </a:rPr>
              <a:t>No temperature sensitive medications</a:t>
            </a:r>
          </a:p>
          <a:p>
            <a:pPr lvl="1"/>
            <a:r>
              <a:rPr lang="en-US" sz="2000" dirty="0">
                <a:solidFill>
                  <a:schemeClr val="accent1">
                    <a:lumMod val="75000"/>
                  </a:schemeClr>
                </a:solidFill>
              </a:rPr>
              <a:t>No controlled substances</a:t>
            </a:r>
          </a:p>
          <a:p>
            <a:pPr lvl="1"/>
            <a:r>
              <a:rPr lang="en-US" sz="2000" dirty="0">
                <a:solidFill>
                  <a:schemeClr val="accent1">
                    <a:lumMod val="75000"/>
                  </a:schemeClr>
                </a:solidFill>
              </a:rPr>
              <a:t>No precursors</a:t>
            </a:r>
          </a:p>
          <a:p>
            <a:pPr lvl="1"/>
            <a:r>
              <a:rPr lang="en-US" sz="2000" dirty="0">
                <a:solidFill>
                  <a:schemeClr val="accent1">
                    <a:lumMod val="75000"/>
                  </a:schemeClr>
                </a:solidFill>
              </a:rPr>
              <a:t>No Risk Evaluation and Mitigation Strategy (REMS) medications</a:t>
            </a:r>
          </a:p>
          <a:p>
            <a:r>
              <a:rPr lang="en-US" sz="2400" dirty="0"/>
              <a:t>No medication substitutions</a:t>
            </a:r>
          </a:p>
          <a:p>
            <a:pPr marL="0" indent="0">
              <a:buNone/>
            </a:pPr>
            <a:br>
              <a:rPr lang="en-US" dirty="0"/>
            </a:br>
            <a:endParaRPr lang="en-CA" dirty="0"/>
          </a:p>
        </p:txBody>
      </p:sp>
      <p:sp>
        <p:nvSpPr>
          <p:cNvPr id="4" name="Slide Number Placeholder 3"/>
          <p:cNvSpPr>
            <a:spLocks noGrp="1"/>
          </p:cNvSpPr>
          <p:nvPr>
            <p:ph type="sldNum" sz="quarter" idx="12"/>
          </p:nvPr>
        </p:nvSpPr>
        <p:spPr/>
        <p:txBody>
          <a:bodyPr/>
          <a:lstStyle/>
          <a:p>
            <a:fld id="{DAAA2202-A887-43D2-B68C-A3CFDF911381}" type="slidenum">
              <a:rPr lang="en-US" smtClean="0"/>
              <a:pPr/>
              <a:t>9</a:t>
            </a:fld>
            <a:endParaRPr lang="en-US"/>
          </a:p>
        </p:txBody>
      </p:sp>
      <p:sp>
        <p:nvSpPr>
          <p:cNvPr id="8" name="Rectangle 7"/>
          <p:cNvSpPr/>
          <p:nvPr/>
        </p:nvSpPr>
        <p:spPr>
          <a:xfrm>
            <a:off x="4067239" y="5827421"/>
            <a:ext cx="4057522" cy="461665"/>
          </a:xfrm>
          <a:prstGeom prst="rect">
            <a:avLst/>
          </a:prstGeom>
        </p:spPr>
        <p:txBody>
          <a:bodyPr wrap="none">
            <a:spAutoFit/>
          </a:bodyPr>
          <a:lstStyle/>
          <a:p>
            <a:pPr algn="ctr"/>
            <a:r>
              <a:rPr lang="en-CA" sz="2400" b="1" dirty="0">
                <a:solidFill>
                  <a:schemeClr val="accent1"/>
                </a:solidFill>
                <a:latin typeface="Trebuchet MS" panose="020B0603020202020204" pitchFamily="34" charset="0"/>
              </a:rPr>
              <a:t>CANARX is the safe choice.</a:t>
            </a:r>
            <a:endParaRPr lang="en-US" sz="2400" b="1" dirty="0">
              <a:solidFill>
                <a:schemeClr val="accent1"/>
              </a:solidFill>
              <a:latin typeface="Trebuchet MS" panose="020B0603020202020204" pitchFamily="34" charset="0"/>
            </a:endParaRPr>
          </a:p>
        </p:txBody>
      </p:sp>
      <p:pic>
        <p:nvPicPr>
          <p:cNvPr id="5" name="Picture 4"/>
          <p:cNvPicPr>
            <a:picLocks noChangeAspect="1"/>
          </p:cNvPicPr>
          <p:nvPr/>
        </p:nvPicPr>
        <p:blipFill>
          <a:blip r:embed="rId3"/>
          <a:stretch>
            <a:fillRect/>
          </a:stretch>
        </p:blipFill>
        <p:spPr>
          <a:xfrm>
            <a:off x="9298497" y="2880111"/>
            <a:ext cx="1750344" cy="1791050"/>
          </a:xfrm>
          <a:prstGeom prst="rect">
            <a:avLst/>
          </a:prstGeom>
        </p:spPr>
      </p:pic>
      <p:sp>
        <p:nvSpPr>
          <p:cNvPr id="10" name="Parallelogram 9">
            <a:extLst>
              <a:ext uri="{FF2B5EF4-FFF2-40B4-BE49-F238E27FC236}">
                <a16:creationId xmlns:a16="http://schemas.microsoft.com/office/drawing/2014/main" id="{A8797DEA-9C4F-83A2-C7F5-E9DEDBE0C6AB}"/>
              </a:ext>
            </a:extLst>
          </p:cNvPr>
          <p:cNvSpPr/>
          <p:nvPr/>
        </p:nvSpPr>
        <p:spPr>
          <a:xfrm>
            <a:off x="8187069" y="0"/>
            <a:ext cx="1677900" cy="850606"/>
          </a:xfrm>
          <a:prstGeom prst="parallelogram">
            <a:avLst/>
          </a:prstGeom>
          <a:solidFill>
            <a:srgbClr val="000000">
              <a:alpha val="20392"/>
            </a:srgbClr>
          </a:solidFill>
          <a:ln>
            <a:solidFill>
              <a:srgbClr val="BBB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Parallelogram 10">
            <a:extLst>
              <a:ext uri="{FF2B5EF4-FFF2-40B4-BE49-F238E27FC236}">
                <a16:creationId xmlns:a16="http://schemas.microsoft.com/office/drawing/2014/main" id="{3FF0972B-3B5F-6E51-B51C-8569AD6EFBF5}"/>
              </a:ext>
            </a:extLst>
          </p:cNvPr>
          <p:cNvSpPr/>
          <p:nvPr/>
        </p:nvSpPr>
        <p:spPr>
          <a:xfrm>
            <a:off x="9739423" y="0"/>
            <a:ext cx="1796086" cy="1360968"/>
          </a:xfrm>
          <a:prstGeom prst="parallelogram">
            <a:avLst/>
          </a:prstGeom>
          <a:solidFill>
            <a:srgbClr val="283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Logo&#10;&#10;Description automatically generated">
            <a:extLst>
              <a:ext uri="{FF2B5EF4-FFF2-40B4-BE49-F238E27FC236}">
                <a16:creationId xmlns:a16="http://schemas.microsoft.com/office/drawing/2014/main" id="{E6E03183-088B-FA06-A587-313F7A3F35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56835" y="177974"/>
            <a:ext cx="1251242" cy="663274"/>
          </a:xfrm>
          <a:prstGeom prst="rect">
            <a:avLst/>
          </a:prstGeom>
        </p:spPr>
      </p:pic>
      <p:sp>
        <p:nvSpPr>
          <p:cNvPr id="13" name="TextBox 12">
            <a:extLst>
              <a:ext uri="{FF2B5EF4-FFF2-40B4-BE49-F238E27FC236}">
                <a16:creationId xmlns:a16="http://schemas.microsoft.com/office/drawing/2014/main" id="{91372FB7-F632-3CDC-5FA3-CF7DFEF5CC71}"/>
              </a:ext>
            </a:extLst>
          </p:cNvPr>
          <p:cNvSpPr txBox="1"/>
          <p:nvPr/>
        </p:nvSpPr>
        <p:spPr>
          <a:xfrm>
            <a:off x="883920" y="568914"/>
            <a:ext cx="7313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3C98"/>
                </a:solidFill>
                <a:latin typeface="Trebuchet MS" panose="020B0703020202090204" pitchFamily="34" charset="0"/>
              </a:rPr>
              <a:t>What medications are available?</a:t>
            </a:r>
            <a:endParaRPr kumimoji="0" lang="en-US" sz="2800" i="0" u="none" strike="noStrike" kern="1200" cap="none" spc="0" normalizeH="0" baseline="0" noProof="0" dirty="0">
              <a:ln>
                <a:noFill/>
              </a:ln>
              <a:solidFill>
                <a:srgbClr val="283C98"/>
              </a:solidFill>
              <a:effectLst/>
              <a:uLnTx/>
              <a:uFillTx/>
              <a:latin typeface="Trebuchet MS" panose="020B0703020202090204" pitchFamily="34" charset="0"/>
              <a:ea typeface="+mn-ea"/>
              <a:cs typeface="+mn-cs"/>
            </a:endParaRPr>
          </a:p>
        </p:txBody>
      </p:sp>
      <p:cxnSp>
        <p:nvCxnSpPr>
          <p:cNvPr id="14" name="Straight Connector 13">
            <a:extLst>
              <a:ext uri="{FF2B5EF4-FFF2-40B4-BE49-F238E27FC236}">
                <a16:creationId xmlns:a16="http://schemas.microsoft.com/office/drawing/2014/main" id="{6F8523F7-88ED-4D73-268B-075F4CDCA097}"/>
              </a:ext>
            </a:extLst>
          </p:cNvPr>
          <p:cNvCxnSpPr/>
          <p:nvPr/>
        </p:nvCxnSpPr>
        <p:spPr>
          <a:xfrm>
            <a:off x="731520" y="1524188"/>
            <a:ext cx="9985248" cy="27432"/>
          </a:xfrm>
          <a:prstGeom prst="line">
            <a:avLst/>
          </a:prstGeom>
          <a:ln w="44450">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6A219700-EE65-B3C4-40A1-6E5FE19D0A9E}"/>
              </a:ext>
            </a:extLst>
          </p:cNvPr>
          <p:cNvCxnSpPr/>
          <p:nvPr/>
        </p:nvCxnSpPr>
        <p:spPr>
          <a:xfrm>
            <a:off x="883920" y="1438844"/>
            <a:ext cx="9985248" cy="27432"/>
          </a:xfrm>
          <a:prstGeom prst="line">
            <a:avLst/>
          </a:prstGeom>
          <a:ln w="44450">
            <a:solidFill>
              <a:srgbClr val="283C98"/>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21009645"/>
      </p:ext>
    </p:extLst>
  </p:cSld>
  <p:clrMapOvr>
    <a:masterClrMapping/>
  </p:clrMapOvr>
  <mc:AlternateContent xmlns:mc="http://schemas.openxmlformats.org/markup-compatibility/2006" xmlns:p14="http://schemas.microsoft.com/office/powerpoint/2010/main">
    <mc:Choice Requires="p14">
      <p:transition p14:dur="10" advTm="4202000"/>
    </mc:Choice>
    <mc:Fallback xmlns="">
      <p:transition advTm="4202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7292</TotalTime>
  <Words>1115</Words>
  <Application>Microsoft Office PowerPoint</Application>
  <PresentationFormat>Widescreen</PresentationFormat>
  <Paragraphs>133</Paragraphs>
  <Slides>12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jim@canarx.com</dc:creator>
  <cp:lastModifiedBy>Jim Riley</cp:lastModifiedBy>
  <cp:revision>74</cp:revision>
  <dcterms:created xsi:type="dcterms:W3CDTF">2022-08-01T15:51:32Z</dcterms:created>
  <dcterms:modified xsi:type="dcterms:W3CDTF">2024-10-28T14:48:50Z</dcterms:modified>
</cp:coreProperties>
</file>