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256" r:id="rId5"/>
    <p:sldId id="262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2"/>
    <a:srgbClr val="58595B"/>
    <a:srgbClr val="52ADC0"/>
    <a:srgbClr val="CD7B4B"/>
    <a:srgbClr val="E8B909"/>
    <a:srgbClr val="A5CF4C"/>
    <a:srgbClr val="E6E6E6"/>
    <a:srgbClr val="D1D3D4"/>
    <a:srgbClr val="08073B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6" autoAdjust="0"/>
    <p:restoredTop sz="90452" autoAdjust="0"/>
  </p:normalViewPr>
  <p:slideViewPr>
    <p:cSldViewPr snapToGrid="0">
      <p:cViewPr varScale="1">
        <p:scale>
          <a:sx n="77" d="100"/>
          <a:sy n="77" d="100"/>
        </p:scale>
        <p:origin x="8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9FD830-BE65-497F-BCBB-6210746467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495FAE-4857-49AE-B877-E04916961E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435AC-8AFE-4FCE-AA74-2881E840DD8C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B1C9D-8014-4B93-9728-2145FC16DC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2248D5-1925-47BB-896C-6D16F026AF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E3778-4D43-485F-AD7B-846CCFE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20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494F6-B12F-4511-9384-80655F580734}" type="datetimeFigureOut">
              <a:rPr lang="en-US" smtClean="0"/>
              <a:t>11/16/2023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D631D-7A87-4C23-9207-A12A494C61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332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D631D-7A87-4C23-9207-A12A494C614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137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D631D-7A87-4C23-9207-A12A494C614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50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D631D-7A87-4C23-9207-A12A494C614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009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D631D-7A87-4C23-9207-A12A494C614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489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D631D-7A87-4C23-9207-A12A494C614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538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D631D-7A87-4C23-9207-A12A494C614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82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D631D-7A87-4C23-9207-A12A494C614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0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D631D-7A87-4C23-9207-A12A494C614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661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D631D-7A87-4C23-9207-A12A494C614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25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D631D-7A87-4C23-9207-A12A494C614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816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D631D-7A87-4C23-9207-A12A494C614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47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B Cov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994D7C-479A-49AA-8A92-08FEE1954FDA}"/>
              </a:ext>
            </a:extLst>
          </p:cNvPr>
          <p:cNvSpPr/>
          <p:nvPr userDrawn="1"/>
        </p:nvSpPr>
        <p:spPr>
          <a:xfrm>
            <a:off x="0" y="1389317"/>
            <a:ext cx="12192000" cy="423867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D265E5-1014-4B15-980E-DA3ECC11B5B1}"/>
              </a:ext>
            </a:extLst>
          </p:cNvPr>
          <p:cNvSpPr/>
          <p:nvPr userDrawn="1"/>
        </p:nvSpPr>
        <p:spPr>
          <a:xfrm>
            <a:off x="0" y="4417826"/>
            <a:ext cx="12192000" cy="1210161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923" y="4610165"/>
            <a:ext cx="10231160" cy="825481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>
                    <a:lumMod val="50000"/>
                  </a:schemeClr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956" y="5787275"/>
            <a:ext cx="10231161" cy="355294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E8B909"/>
                </a:solidFill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15B5C169-BC5C-4D01-908A-AEC80D9689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2" y="630539"/>
            <a:ext cx="1709861" cy="3590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EE24BA-4C74-42FE-A57F-AB47D6CD5D5D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Flowchart: Data 6">
            <a:extLst>
              <a:ext uri="{FF2B5EF4-FFF2-40B4-BE49-F238E27FC236}">
                <a16:creationId xmlns:a16="http://schemas.microsoft.com/office/drawing/2014/main" id="{33F6EC46-4B3E-403B-8E4A-934F0EB077F0}"/>
              </a:ext>
            </a:extLst>
          </p:cNvPr>
          <p:cNvSpPr/>
          <p:nvPr userDrawn="1"/>
        </p:nvSpPr>
        <p:spPr>
          <a:xfrm>
            <a:off x="9591472" y="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27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7D9E2BA-715C-4A32-9E9C-2BED6B217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21442" y="6337600"/>
            <a:ext cx="3774904" cy="365125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Lorem Ipsum Title Goes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97DAD7A-1510-4877-84EB-E5F0E4F1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303" y="6337600"/>
            <a:ext cx="668599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D1145D-AE4C-4D90-963B-90C16D4CBDC0}"/>
              </a:ext>
            </a:extLst>
          </p:cNvPr>
          <p:cNvCxnSpPr/>
          <p:nvPr userDrawn="1"/>
        </p:nvCxnSpPr>
        <p:spPr>
          <a:xfrm>
            <a:off x="11201324" y="6337600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5184D24E-3000-4C89-901F-825F5D6AC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925" y="6337600"/>
            <a:ext cx="1042358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00/00/2022</a:t>
            </a:r>
          </a:p>
        </p:txBody>
      </p:sp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2A6908-1341-404A-8619-4916F2C49A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8" y="6327768"/>
            <a:ext cx="275109" cy="34580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AF7D7E9-22BD-4799-96EC-359B7A0EF4FD}"/>
              </a:ext>
            </a:extLst>
          </p:cNvPr>
          <p:cNvSpPr/>
          <p:nvPr userDrawn="1"/>
        </p:nvSpPr>
        <p:spPr>
          <a:xfrm>
            <a:off x="0" y="0"/>
            <a:ext cx="12192000" cy="617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7E04E46-6917-4FA7-9E85-C7F3B6DE52C1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3" name="Flowchart: Data 32">
            <a:extLst>
              <a:ext uri="{FF2B5EF4-FFF2-40B4-BE49-F238E27FC236}">
                <a16:creationId xmlns:a16="http://schemas.microsoft.com/office/drawing/2014/main" id="{7BEF0B06-38FA-4C8D-ADAD-CB68C907F4F8}"/>
              </a:ext>
            </a:extLst>
          </p:cNvPr>
          <p:cNvSpPr/>
          <p:nvPr userDrawn="1"/>
        </p:nvSpPr>
        <p:spPr>
          <a:xfrm>
            <a:off x="226047" y="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E035689-DB4E-42AF-B5CC-51221B5EA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2747" y="365125"/>
            <a:ext cx="5284803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52ADC0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8DC0A9-F289-4F00-9062-D80A04EA30DB}"/>
              </a:ext>
            </a:extLst>
          </p:cNvPr>
          <p:cNvSpPr/>
          <p:nvPr userDrawn="1"/>
        </p:nvSpPr>
        <p:spPr>
          <a:xfrm>
            <a:off x="6691739" y="1573161"/>
            <a:ext cx="5500261" cy="42672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DF2EDD1-3986-4130-B811-1070000B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583" y="1825625"/>
            <a:ext cx="5092318" cy="401473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4pPr>
            <a:lvl5pPr>
              <a:defRPr sz="1400"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60DAE1C-71F5-401E-9DDB-816A53A77E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8391" y="1825625"/>
            <a:ext cx="5914421" cy="401473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58595B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86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B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924" y="365125"/>
            <a:ext cx="8906674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FFC000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38" y="1825625"/>
            <a:ext cx="8897119" cy="401473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1pPr>
            <a:lvl2pPr>
              <a:defRPr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0925" y="6337600"/>
            <a:ext cx="1042358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00/00/2022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321442" y="6337600"/>
            <a:ext cx="3774904" cy="365125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Lorem Ipsum Title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06303" y="6337600"/>
            <a:ext cx="668599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501853-58FC-4ACE-81BC-26A9B72DFAE6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7AF340-F643-42C7-AA82-452B44F1361B}"/>
              </a:ext>
            </a:extLst>
          </p:cNvPr>
          <p:cNvCxnSpPr/>
          <p:nvPr userDrawn="1"/>
        </p:nvCxnSpPr>
        <p:spPr>
          <a:xfrm>
            <a:off x="11201324" y="6337600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3566D0D-B009-4AE0-9411-93CA2814BF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8" y="6327768"/>
            <a:ext cx="275109" cy="345808"/>
          </a:xfrm>
          <a:prstGeom prst="rect">
            <a:avLst/>
          </a:prstGeom>
        </p:spPr>
      </p:pic>
      <p:sp>
        <p:nvSpPr>
          <p:cNvPr id="11" name="Flowchart: Data 10">
            <a:extLst>
              <a:ext uri="{FF2B5EF4-FFF2-40B4-BE49-F238E27FC236}">
                <a16:creationId xmlns:a16="http://schemas.microsoft.com/office/drawing/2014/main" id="{A2BC268A-D105-46E7-B16D-6868B3931AB3}"/>
              </a:ext>
            </a:extLst>
          </p:cNvPr>
          <p:cNvSpPr/>
          <p:nvPr userDrawn="1"/>
        </p:nvSpPr>
        <p:spPr>
          <a:xfrm>
            <a:off x="9591472" y="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4229598-9CD0-4DFE-9940-79B32FD36F4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359808" y="1825625"/>
            <a:ext cx="2280794" cy="401473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B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458337B-8447-436E-A17F-2D739C84EAF0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80FAB80-F906-44F1-BED4-38D4FD477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21442" y="6337600"/>
            <a:ext cx="3774904" cy="365125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Lorem Ipsum Title Goes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F6DF936-07E8-44E7-8738-539F9F467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303" y="6337600"/>
            <a:ext cx="668599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71117-CF43-4EAA-A2B9-9140E7E464A7}"/>
              </a:ext>
            </a:extLst>
          </p:cNvPr>
          <p:cNvCxnSpPr/>
          <p:nvPr userDrawn="1"/>
        </p:nvCxnSpPr>
        <p:spPr>
          <a:xfrm>
            <a:off x="11201324" y="6337600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64473B5B-2B42-4C39-BC4E-AFBC775D7F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925" y="6337600"/>
            <a:ext cx="1042358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00/00/2022</a:t>
            </a:r>
          </a:p>
        </p:txBody>
      </p:sp>
      <p:pic>
        <p:nvPicPr>
          <p:cNvPr id="20" name="Picture 1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0FE8976-6053-4AF1-BF03-A29E04964F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8" y="6327768"/>
            <a:ext cx="275109" cy="34580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E5B261F3-6142-4531-92A2-BBD9957C9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869" y="365125"/>
            <a:ext cx="8906674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E8B909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Flowchart: Data 23">
            <a:extLst>
              <a:ext uri="{FF2B5EF4-FFF2-40B4-BE49-F238E27FC236}">
                <a16:creationId xmlns:a16="http://schemas.microsoft.com/office/drawing/2014/main" id="{AE67C2E4-5ACC-4AE7-8D7E-9B690952F7B8}"/>
              </a:ext>
            </a:extLst>
          </p:cNvPr>
          <p:cNvSpPr/>
          <p:nvPr userDrawn="1"/>
        </p:nvSpPr>
        <p:spPr>
          <a:xfrm>
            <a:off x="226047" y="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9532EA8-FE47-49E8-9194-D5664028D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7783" y="1825625"/>
            <a:ext cx="8897119" cy="401473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1pPr>
            <a:lvl2pPr>
              <a:defRPr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6F12800-1E56-45C9-8FE3-B601EA0079D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0925" y="1825625"/>
            <a:ext cx="2280794" cy="401473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B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924" y="365125"/>
            <a:ext cx="8906674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FFC000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0925" y="6337600"/>
            <a:ext cx="1042358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00/00/2022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321442" y="6337600"/>
            <a:ext cx="3774904" cy="365125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Lorem Ipsum Title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06303" y="6337600"/>
            <a:ext cx="668599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501853-58FC-4ACE-81BC-26A9B72DFAE6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7AF340-F643-42C7-AA82-452B44F1361B}"/>
              </a:ext>
            </a:extLst>
          </p:cNvPr>
          <p:cNvCxnSpPr/>
          <p:nvPr userDrawn="1"/>
        </p:nvCxnSpPr>
        <p:spPr>
          <a:xfrm>
            <a:off x="11201324" y="6337600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3566D0D-B009-4AE0-9411-93CA2814BF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8" y="6327768"/>
            <a:ext cx="275109" cy="345808"/>
          </a:xfrm>
          <a:prstGeom prst="rect">
            <a:avLst/>
          </a:prstGeom>
        </p:spPr>
      </p:pic>
      <p:sp>
        <p:nvSpPr>
          <p:cNvPr id="11" name="Flowchart: Data 10">
            <a:extLst>
              <a:ext uri="{FF2B5EF4-FFF2-40B4-BE49-F238E27FC236}">
                <a16:creationId xmlns:a16="http://schemas.microsoft.com/office/drawing/2014/main" id="{A2BC268A-D105-46E7-B16D-6868B3931AB3}"/>
              </a:ext>
            </a:extLst>
          </p:cNvPr>
          <p:cNvSpPr/>
          <p:nvPr userDrawn="1"/>
        </p:nvSpPr>
        <p:spPr>
          <a:xfrm>
            <a:off x="9591472" y="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3C6CBAC-4E8E-4385-A157-BEAE7E94364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39387" y="1697165"/>
            <a:ext cx="1253929" cy="121870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7EF040E-8DE5-4D6D-85FF-E88AC052C44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639387" y="3899074"/>
            <a:ext cx="1253929" cy="121870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88DE317-DDE5-40EE-A23A-704266178F0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770961" y="1697165"/>
            <a:ext cx="1253929" cy="121870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7A0FBE0-E2F3-4904-9F53-C198EF88E5C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770961" y="3899074"/>
            <a:ext cx="1253929" cy="121870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A742DC5-943C-42A3-8E7F-9E2E83C0AB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32862" y="3109493"/>
            <a:ext cx="2466975" cy="302342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Sample A. Sample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CF87C84-3AD6-48CD-8796-EAB913C2B9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4437" y="3099780"/>
            <a:ext cx="2466975" cy="302342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Sample A. Sample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5CC0578-6532-4E0D-A46E-C28EBFF6CA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64425" y="5196377"/>
            <a:ext cx="2466975" cy="302342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Sample A. Sample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CE0E0FD1-7A10-4CC7-A309-DDBD716221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5186664"/>
            <a:ext cx="2466975" cy="302342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Sample A. Sample</a:t>
            </a:r>
          </a:p>
        </p:txBody>
      </p:sp>
    </p:spTree>
    <p:extLst>
      <p:ext uri="{BB962C8B-B14F-4D97-AF65-F5344CB8AC3E}">
        <p14:creationId xmlns:p14="http://schemas.microsoft.com/office/powerpoint/2010/main" val="2032401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7D9E2BA-715C-4A32-9E9C-2BED6B217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21442" y="6337600"/>
            <a:ext cx="3774904" cy="365125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Lorem Ipsum Title Goes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97DAD7A-1510-4877-84EB-E5F0E4F1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303" y="6337600"/>
            <a:ext cx="668599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D1145D-AE4C-4D90-963B-90C16D4CBDC0}"/>
              </a:ext>
            </a:extLst>
          </p:cNvPr>
          <p:cNvCxnSpPr/>
          <p:nvPr userDrawn="1"/>
        </p:nvCxnSpPr>
        <p:spPr>
          <a:xfrm>
            <a:off x="11201324" y="6337600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5184D24E-3000-4C89-901F-825F5D6AC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925" y="6337600"/>
            <a:ext cx="1042358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00/00/2022</a:t>
            </a:r>
          </a:p>
        </p:txBody>
      </p:sp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2A6908-1341-404A-8619-4916F2C49A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8" y="6327768"/>
            <a:ext cx="275109" cy="34580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AF7D7E9-22BD-4799-96EC-359B7A0EF4FD}"/>
              </a:ext>
            </a:extLst>
          </p:cNvPr>
          <p:cNvSpPr/>
          <p:nvPr userDrawn="1"/>
        </p:nvSpPr>
        <p:spPr>
          <a:xfrm>
            <a:off x="0" y="0"/>
            <a:ext cx="12192000" cy="6174658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7E04E46-6917-4FA7-9E85-C7F3B6DE52C1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30F6896-6F3A-4112-9EB4-9CDFE3C56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869" y="365125"/>
            <a:ext cx="8906674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CD7B4B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258617C7-19EF-46ED-8596-59FB72D94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7783" y="1825625"/>
            <a:ext cx="8897119" cy="4014736"/>
          </a:xfrm>
        </p:spPr>
        <p:txBody>
          <a:bodyPr/>
          <a:lstStyle>
            <a:lvl1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Flowchart: Data 32">
            <a:extLst>
              <a:ext uri="{FF2B5EF4-FFF2-40B4-BE49-F238E27FC236}">
                <a16:creationId xmlns:a16="http://schemas.microsoft.com/office/drawing/2014/main" id="{7BEF0B06-38FA-4C8D-ADAD-CB68C907F4F8}"/>
              </a:ext>
            </a:extLst>
          </p:cNvPr>
          <p:cNvSpPr/>
          <p:nvPr userDrawn="1"/>
        </p:nvSpPr>
        <p:spPr>
          <a:xfrm>
            <a:off x="226047" y="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F86778C-E5E9-4C7A-B4EA-35ACA964E8E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8392" y="1825625"/>
            <a:ext cx="2280794" cy="401473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58595B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706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CE03AAB-3664-4B1A-B82F-1D2A3EA1EC87}"/>
              </a:ext>
            </a:extLst>
          </p:cNvPr>
          <p:cNvSpPr/>
          <p:nvPr userDrawn="1"/>
        </p:nvSpPr>
        <p:spPr>
          <a:xfrm>
            <a:off x="0" y="-5480"/>
            <a:ext cx="12192000" cy="6174658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5596C1-1CFD-4723-AAE2-40648183BA5B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EBD0BAA-D82C-4C76-B991-537FEA93A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21442" y="6337600"/>
            <a:ext cx="3774904" cy="365125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Lorem Ipsum Title Goes Here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B873F1C-1DE2-41D3-922D-30949B74B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303" y="6337600"/>
            <a:ext cx="668599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76AFAF-376C-45D8-87D4-BF14FC66E5F8}"/>
              </a:ext>
            </a:extLst>
          </p:cNvPr>
          <p:cNvCxnSpPr/>
          <p:nvPr userDrawn="1"/>
        </p:nvCxnSpPr>
        <p:spPr>
          <a:xfrm>
            <a:off x="11201324" y="6337600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4717BF73-BC69-430D-9B9F-7B216F69A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24" y="365125"/>
            <a:ext cx="8906674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CD7B4B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F1E2633-F688-4E9B-ACB5-671ACD089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38" y="1825625"/>
            <a:ext cx="8897119" cy="4014736"/>
          </a:xfrm>
        </p:spPr>
        <p:txBody>
          <a:bodyPr/>
          <a:lstStyle>
            <a:lvl1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8A92BBE3-45EF-4191-8FD2-F93F020EF7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925" y="6337600"/>
            <a:ext cx="1042358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00/00/2022</a:t>
            </a:r>
          </a:p>
        </p:txBody>
      </p:sp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B4A96BA-A005-4EF9-A4D6-1F9E305535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8" y="6327768"/>
            <a:ext cx="275109" cy="345808"/>
          </a:xfrm>
          <a:prstGeom prst="rect">
            <a:avLst/>
          </a:prstGeom>
        </p:spPr>
      </p:pic>
      <p:sp>
        <p:nvSpPr>
          <p:cNvPr id="24" name="Flowchart: Data 23">
            <a:extLst>
              <a:ext uri="{FF2B5EF4-FFF2-40B4-BE49-F238E27FC236}">
                <a16:creationId xmlns:a16="http://schemas.microsoft.com/office/drawing/2014/main" id="{40DD01D4-F9BB-4DD5-BFD9-10A80E9F52DC}"/>
              </a:ext>
            </a:extLst>
          </p:cNvPr>
          <p:cNvSpPr/>
          <p:nvPr userDrawn="1"/>
        </p:nvSpPr>
        <p:spPr>
          <a:xfrm>
            <a:off x="9591472" y="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4FAD463-79F1-4A8B-9D6F-5A370D49813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542629" y="1825625"/>
            <a:ext cx="2280794" cy="401473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58595B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CE03AAB-3664-4B1A-B82F-1D2A3EA1EC87}"/>
              </a:ext>
            </a:extLst>
          </p:cNvPr>
          <p:cNvSpPr/>
          <p:nvPr userDrawn="1"/>
        </p:nvSpPr>
        <p:spPr>
          <a:xfrm>
            <a:off x="0" y="-5480"/>
            <a:ext cx="12192000" cy="6174658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5596C1-1CFD-4723-AAE2-40648183BA5B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EBD0BAA-D82C-4C76-B991-537FEA93A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21442" y="6337600"/>
            <a:ext cx="3774904" cy="365125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Lorem Ipsum Title Goes Here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B873F1C-1DE2-41D3-922D-30949B74B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303" y="6337600"/>
            <a:ext cx="668599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76AFAF-376C-45D8-87D4-BF14FC66E5F8}"/>
              </a:ext>
            </a:extLst>
          </p:cNvPr>
          <p:cNvCxnSpPr/>
          <p:nvPr userDrawn="1"/>
        </p:nvCxnSpPr>
        <p:spPr>
          <a:xfrm>
            <a:off x="11201324" y="6337600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8A92BBE3-45EF-4191-8FD2-F93F020EF7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925" y="6337600"/>
            <a:ext cx="1042358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00/00/2022</a:t>
            </a:r>
          </a:p>
        </p:txBody>
      </p:sp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B4A96BA-A005-4EF9-A4D6-1F9E305535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8" y="6327768"/>
            <a:ext cx="275109" cy="345808"/>
          </a:xfrm>
          <a:prstGeom prst="rect">
            <a:avLst/>
          </a:prstGeom>
        </p:spPr>
      </p:pic>
      <p:sp>
        <p:nvSpPr>
          <p:cNvPr id="24" name="Flowchart: Data 23">
            <a:extLst>
              <a:ext uri="{FF2B5EF4-FFF2-40B4-BE49-F238E27FC236}">
                <a16:creationId xmlns:a16="http://schemas.microsoft.com/office/drawing/2014/main" id="{40DD01D4-F9BB-4DD5-BFD9-10A80E9F52DC}"/>
              </a:ext>
            </a:extLst>
          </p:cNvPr>
          <p:cNvSpPr/>
          <p:nvPr userDrawn="1"/>
        </p:nvSpPr>
        <p:spPr>
          <a:xfrm>
            <a:off x="9591472" y="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F319312-D043-4D82-A96B-1E5605589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24" y="365125"/>
            <a:ext cx="8906674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CD7B4B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589CE282-1C4F-4C0B-BCA1-807EE7596A1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39387" y="1697165"/>
            <a:ext cx="1253929" cy="121870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6D45533-AEB6-4F37-9E2E-A3374DF7C8B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639387" y="3899074"/>
            <a:ext cx="1253929" cy="121870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7F4266FA-55C7-4571-AFB3-A0C12A48E42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770961" y="1697165"/>
            <a:ext cx="1253929" cy="121870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9D8C5C0-F0E5-40C5-83E0-6572A138694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770961" y="3899074"/>
            <a:ext cx="1253929" cy="121870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3E825135-FD08-49D7-B673-01EFF1717A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32862" y="3109493"/>
            <a:ext cx="2466975" cy="302342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Sample A. Sample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C15E3A03-481F-405B-8674-603BA0809B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4437" y="3099780"/>
            <a:ext cx="2466975" cy="302342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Sample A. Sample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B078FEF-1B7F-458A-877B-96EA2E6343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64425" y="5196377"/>
            <a:ext cx="2466975" cy="302342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Sample A. Sample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8651146D-1D75-4C9F-BFC7-4CE04747E0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5186664"/>
            <a:ext cx="2466975" cy="302342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Sample A. Sample</a:t>
            </a:r>
          </a:p>
        </p:txBody>
      </p:sp>
    </p:spTree>
    <p:extLst>
      <p:ext uri="{BB962C8B-B14F-4D97-AF65-F5344CB8AC3E}">
        <p14:creationId xmlns:p14="http://schemas.microsoft.com/office/powerpoint/2010/main" val="554059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7D9E2BA-715C-4A32-9E9C-2BED6B217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21442" y="6337600"/>
            <a:ext cx="3774904" cy="365125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Lorem Ipsum Title Goes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97DAD7A-1510-4877-84EB-E5F0E4F1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303" y="6337600"/>
            <a:ext cx="668599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D1145D-AE4C-4D90-963B-90C16D4CBDC0}"/>
              </a:ext>
            </a:extLst>
          </p:cNvPr>
          <p:cNvCxnSpPr/>
          <p:nvPr userDrawn="1"/>
        </p:nvCxnSpPr>
        <p:spPr>
          <a:xfrm>
            <a:off x="11201324" y="6337600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5184D24E-3000-4C89-901F-825F5D6AC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925" y="6337600"/>
            <a:ext cx="1042358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00/00/2022</a:t>
            </a:r>
          </a:p>
        </p:txBody>
      </p:sp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2A6908-1341-404A-8619-4916F2C49A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8" y="6327768"/>
            <a:ext cx="275109" cy="34580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AF7D7E9-22BD-4799-96EC-359B7A0EF4FD}"/>
              </a:ext>
            </a:extLst>
          </p:cNvPr>
          <p:cNvSpPr/>
          <p:nvPr userDrawn="1"/>
        </p:nvSpPr>
        <p:spPr>
          <a:xfrm>
            <a:off x="0" y="0"/>
            <a:ext cx="12192000" cy="617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7E04E46-6917-4FA7-9E85-C7F3B6DE52C1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30F6896-6F3A-4112-9EB4-9CDFE3C56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869" y="365125"/>
            <a:ext cx="8906674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52ADC0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258617C7-19EF-46ED-8596-59FB72D94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7783" y="1825625"/>
            <a:ext cx="8897119" cy="4014736"/>
          </a:xfrm>
        </p:spPr>
        <p:txBody>
          <a:bodyPr/>
          <a:lstStyle>
            <a:lvl1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Flowchart: Data 32">
            <a:extLst>
              <a:ext uri="{FF2B5EF4-FFF2-40B4-BE49-F238E27FC236}">
                <a16:creationId xmlns:a16="http://schemas.microsoft.com/office/drawing/2014/main" id="{7BEF0B06-38FA-4C8D-ADAD-CB68C907F4F8}"/>
              </a:ext>
            </a:extLst>
          </p:cNvPr>
          <p:cNvSpPr/>
          <p:nvPr userDrawn="1"/>
        </p:nvSpPr>
        <p:spPr>
          <a:xfrm>
            <a:off x="226047" y="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F86778C-E5E9-4C7A-B4EA-35ACA964E8E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8392" y="1825625"/>
            <a:ext cx="2280794" cy="401473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58595B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125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CE03AAB-3664-4B1A-B82F-1D2A3EA1EC87}"/>
              </a:ext>
            </a:extLst>
          </p:cNvPr>
          <p:cNvSpPr/>
          <p:nvPr userDrawn="1"/>
        </p:nvSpPr>
        <p:spPr>
          <a:xfrm>
            <a:off x="0" y="-5480"/>
            <a:ext cx="12192000" cy="617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5596C1-1CFD-4723-AAE2-40648183BA5B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EBD0BAA-D82C-4C76-B991-537FEA93A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21442" y="6337600"/>
            <a:ext cx="3774904" cy="365125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Lorem Ipsum Title Goes Here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B873F1C-1DE2-41D3-922D-30949B74B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303" y="6337600"/>
            <a:ext cx="668599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76AFAF-376C-45D8-87D4-BF14FC66E5F8}"/>
              </a:ext>
            </a:extLst>
          </p:cNvPr>
          <p:cNvCxnSpPr/>
          <p:nvPr userDrawn="1"/>
        </p:nvCxnSpPr>
        <p:spPr>
          <a:xfrm>
            <a:off x="11201324" y="6337600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4717BF73-BC69-430D-9B9F-7B216F69A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24" y="365125"/>
            <a:ext cx="8906674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52ADC0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F1E2633-F688-4E9B-ACB5-671ACD089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38" y="1825625"/>
            <a:ext cx="8897119" cy="4014736"/>
          </a:xfrm>
        </p:spPr>
        <p:txBody>
          <a:bodyPr/>
          <a:lstStyle>
            <a:lvl1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8A92BBE3-45EF-4191-8FD2-F93F020EF7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925" y="6337600"/>
            <a:ext cx="1042358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00/00/2022</a:t>
            </a:r>
          </a:p>
        </p:txBody>
      </p:sp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B4A96BA-A005-4EF9-A4D6-1F9E305535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8" y="6327768"/>
            <a:ext cx="275109" cy="345808"/>
          </a:xfrm>
          <a:prstGeom prst="rect">
            <a:avLst/>
          </a:prstGeom>
        </p:spPr>
      </p:pic>
      <p:sp>
        <p:nvSpPr>
          <p:cNvPr id="24" name="Flowchart: Data 23">
            <a:extLst>
              <a:ext uri="{FF2B5EF4-FFF2-40B4-BE49-F238E27FC236}">
                <a16:creationId xmlns:a16="http://schemas.microsoft.com/office/drawing/2014/main" id="{40DD01D4-F9BB-4DD5-BFD9-10A80E9F52DC}"/>
              </a:ext>
            </a:extLst>
          </p:cNvPr>
          <p:cNvSpPr/>
          <p:nvPr userDrawn="1"/>
        </p:nvSpPr>
        <p:spPr>
          <a:xfrm>
            <a:off x="9591472" y="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4FAD463-79F1-4A8B-9D6F-5A370D49813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542629" y="1825625"/>
            <a:ext cx="2280794" cy="401473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58595B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807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BG Head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CE03AAB-3664-4B1A-B82F-1D2A3EA1EC87}"/>
              </a:ext>
            </a:extLst>
          </p:cNvPr>
          <p:cNvSpPr/>
          <p:nvPr userDrawn="1"/>
        </p:nvSpPr>
        <p:spPr>
          <a:xfrm>
            <a:off x="0" y="-5480"/>
            <a:ext cx="12192000" cy="617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5596C1-1CFD-4723-AAE2-40648183BA5B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EBD0BAA-D82C-4C76-B991-537FEA93A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21442" y="6337600"/>
            <a:ext cx="3774904" cy="365125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Lorem Ipsum Title Goes Here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B873F1C-1DE2-41D3-922D-30949B74B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303" y="6337600"/>
            <a:ext cx="668599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76AFAF-376C-45D8-87D4-BF14FC66E5F8}"/>
              </a:ext>
            </a:extLst>
          </p:cNvPr>
          <p:cNvCxnSpPr/>
          <p:nvPr userDrawn="1"/>
        </p:nvCxnSpPr>
        <p:spPr>
          <a:xfrm>
            <a:off x="11201324" y="6337600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8A92BBE3-45EF-4191-8FD2-F93F020EF7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925" y="6337600"/>
            <a:ext cx="1042358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00/00/2022</a:t>
            </a:r>
          </a:p>
        </p:txBody>
      </p:sp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B4A96BA-A005-4EF9-A4D6-1F9E305535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8" y="6327768"/>
            <a:ext cx="275109" cy="345808"/>
          </a:xfrm>
          <a:prstGeom prst="rect">
            <a:avLst/>
          </a:prstGeom>
        </p:spPr>
      </p:pic>
      <p:sp>
        <p:nvSpPr>
          <p:cNvPr id="24" name="Flowchart: Data 23">
            <a:extLst>
              <a:ext uri="{FF2B5EF4-FFF2-40B4-BE49-F238E27FC236}">
                <a16:creationId xmlns:a16="http://schemas.microsoft.com/office/drawing/2014/main" id="{40DD01D4-F9BB-4DD5-BFD9-10A80E9F52DC}"/>
              </a:ext>
            </a:extLst>
          </p:cNvPr>
          <p:cNvSpPr/>
          <p:nvPr userDrawn="1"/>
        </p:nvSpPr>
        <p:spPr>
          <a:xfrm>
            <a:off x="9591472" y="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2DD8A05-70BB-46B3-984F-51A7BDC43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24" y="365125"/>
            <a:ext cx="8906674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52ADC0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C25C444-8C42-49CA-AE9A-2C7A04BF1BA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39387" y="1697165"/>
            <a:ext cx="1253929" cy="121870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8979984-76B5-4EB4-82D0-0BE9A6647A9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639387" y="3899074"/>
            <a:ext cx="1253929" cy="121870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1F03CF3-D0E8-4E69-B71A-D5E85D2F730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770961" y="1697165"/>
            <a:ext cx="1253929" cy="121870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D7EF8AAD-0198-4A7D-BCA2-C33273D0979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770961" y="3899074"/>
            <a:ext cx="1253929" cy="121870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39F73C8F-6C85-4FDA-9DFB-534BAA1F71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32862" y="3109493"/>
            <a:ext cx="2466975" cy="302342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Sample A. Sample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56BC862C-63C1-4214-8E85-52D13FB772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4437" y="3099780"/>
            <a:ext cx="2466975" cy="302342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Sample A. Sample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D3983887-7DFA-439B-85D0-6DC6A0AC86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64425" y="5196377"/>
            <a:ext cx="2466975" cy="302342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Sample A. Sample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3C25B505-4BA5-4B0C-A6BB-AA7DE3CD70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5186664"/>
            <a:ext cx="2466975" cy="302342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Sample A. Sample</a:t>
            </a:r>
          </a:p>
        </p:txBody>
      </p:sp>
    </p:spTree>
    <p:extLst>
      <p:ext uri="{BB962C8B-B14F-4D97-AF65-F5344CB8AC3E}">
        <p14:creationId xmlns:p14="http://schemas.microsoft.com/office/powerpoint/2010/main" val="2154285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B Cov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090D75-BAAE-4613-A9BD-DD58E522D6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E1B90C-8287-4348-AF21-FA876E1B3026}"/>
              </a:ext>
            </a:extLst>
          </p:cNvPr>
          <p:cNvSpPr/>
          <p:nvPr userDrawn="1"/>
        </p:nvSpPr>
        <p:spPr>
          <a:xfrm>
            <a:off x="0" y="1389317"/>
            <a:ext cx="12192000" cy="423867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D265E5-1014-4B15-980E-DA3ECC11B5B1}"/>
              </a:ext>
            </a:extLst>
          </p:cNvPr>
          <p:cNvSpPr/>
          <p:nvPr userDrawn="1"/>
        </p:nvSpPr>
        <p:spPr>
          <a:xfrm>
            <a:off x="0" y="4417826"/>
            <a:ext cx="12192000" cy="1210161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923" y="4610165"/>
            <a:ext cx="10231160" cy="825481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>
                    <a:lumMod val="50000"/>
                  </a:schemeClr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956" y="5787275"/>
            <a:ext cx="10231161" cy="355294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B5C169-BC5C-4D01-908A-AEC80D9689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2" y="630539"/>
            <a:ext cx="1709861" cy="359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EE24BA-4C74-42FE-A57F-AB47D6CD5D5D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Flowchart: Data 6">
            <a:extLst>
              <a:ext uri="{FF2B5EF4-FFF2-40B4-BE49-F238E27FC236}">
                <a16:creationId xmlns:a16="http://schemas.microsoft.com/office/drawing/2014/main" id="{33F6EC46-4B3E-403B-8E4A-934F0EB077F0}"/>
              </a:ext>
            </a:extLst>
          </p:cNvPr>
          <p:cNvSpPr/>
          <p:nvPr userDrawn="1"/>
        </p:nvSpPr>
        <p:spPr>
          <a:xfrm>
            <a:off x="9591472" y="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09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16259"/>
            <a:ext cx="12191999" cy="82548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rgbClr val="E8B909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B5C169-BC5C-4D01-908A-AEC80D9689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2519" y="5493676"/>
            <a:ext cx="2546962" cy="5348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EE24BA-4C74-42FE-A57F-AB47D6CD5D5D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Flowchart: Data 6">
            <a:extLst>
              <a:ext uri="{FF2B5EF4-FFF2-40B4-BE49-F238E27FC236}">
                <a16:creationId xmlns:a16="http://schemas.microsoft.com/office/drawing/2014/main" id="{33F6EC46-4B3E-403B-8E4A-934F0EB077F0}"/>
              </a:ext>
            </a:extLst>
          </p:cNvPr>
          <p:cNvSpPr/>
          <p:nvPr userDrawn="1"/>
        </p:nvSpPr>
        <p:spPr>
          <a:xfrm>
            <a:off x="9591472" y="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11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373C2B-D563-4C89-A7E9-E7361DA44E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16259"/>
            <a:ext cx="12191999" cy="82548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rgbClr val="58595B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B5C169-BC5C-4D01-908A-AEC80D9689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2521" y="5493676"/>
            <a:ext cx="2546958" cy="5348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EE24BA-4C74-42FE-A57F-AB47D6CD5D5D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Flowchart: Data 6">
            <a:extLst>
              <a:ext uri="{FF2B5EF4-FFF2-40B4-BE49-F238E27FC236}">
                <a16:creationId xmlns:a16="http://schemas.microsoft.com/office/drawing/2014/main" id="{33F6EC46-4B3E-403B-8E4A-934F0EB077F0}"/>
              </a:ext>
            </a:extLst>
          </p:cNvPr>
          <p:cNvSpPr/>
          <p:nvPr userDrawn="1"/>
        </p:nvSpPr>
        <p:spPr>
          <a:xfrm>
            <a:off x="9591472" y="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45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D265E5-1014-4B15-980E-DA3ECC11B5B1}"/>
              </a:ext>
            </a:extLst>
          </p:cNvPr>
          <p:cNvSpPr/>
          <p:nvPr userDrawn="1"/>
        </p:nvSpPr>
        <p:spPr>
          <a:xfrm>
            <a:off x="0" y="4417826"/>
            <a:ext cx="12192000" cy="1210161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923" y="4610165"/>
            <a:ext cx="10231160" cy="825481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>
                    <a:lumMod val="50000"/>
                  </a:schemeClr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956" y="5787275"/>
            <a:ext cx="10231161" cy="355294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E8B909"/>
                </a:solidFill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15B5C169-BC5C-4D01-908A-AEC80D9689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2" y="630539"/>
            <a:ext cx="1709861" cy="3590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EE24BA-4C74-42FE-A57F-AB47D6CD5D5D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Flowchart: Data 6">
            <a:extLst>
              <a:ext uri="{FF2B5EF4-FFF2-40B4-BE49-F238E27FC236}">
                <a16:creationId xmlns:a16="http://schemas.microsoft.com/office/drawing/2014/main" id="{33F6EC46-4B3E-403B-8E4A-934F0EB077F0}"/>
              </a:ext>
            </a:extLst>
          </p:cNvPr>
          <p:cNvSpPr/>
          <p:nvPr userDrawn="1"/>
        </p:nvSpPr>
        <p:spPr>
          <a:xfrm>
            <a:off x="9591472" y="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4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090D75-BAAE-4613-A9BD-DD58E522D6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D265E5-1014-4B15-980E-DA3ECC11B5B1}"/>
              </a:ext>
            </a:extLst>
          </p:cNvPr>
          <p:cNvSpPr/>
          <p:nvPr userDrawn="1"/>
        </p:nvSpPr>
        <p:spPr>
          <a:xfrm>
            <a:off x="0" y="4417826"/>
            <a:ext cx="12192000" cy="1210161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923" y="4610165"/>
            <a:ext cx="10231160" cy="825481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>
                    <a:lumMod val="50000"/>
                  </a:schemeClr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956" y="5787275"/>
            <a:ext cx="10231161" cy="355294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B5C169-BC5C-4D01-908A-AEC80D9689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2" y="630539"/>
            <a:ext cx="1709861" cy="359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EE24BA-4C74-42FE-A57F-AB47D6CD5D5D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Flowchart: Data 6">
            <a:extLst>
              <a:ext uri="{FF2B5EF4-FFF2-40B4-BE49-F238E27FC236}">
                <a16:creationId xmlns:a16="http://schemas.microsoft.com/office/drawing/2014/main" id="{33F6EC46-4B3E-403B-8E4A-934F0EB077F0}"/>
              </a:ext>
            </a:extLst>
          </p:cNvPr>
          <p:cNvSpPr/>
          <p:nvPr userDrawn="1"/>
        </p:nvSpPr>
        <p:spPr>
          <a:xfrm>
            <a:off x="9591472" y="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62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B 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D265E5-1014-4B15-980E-DA3ECC11B5B1}"/>
              </a:ext>
            </a:extLst>
          </p:cNvPr>
          <p:cNvSpPr/>
          <p:nvPr userDrawn="1"/>
        </p:nvSpPr>
        <p:spPr>
          <a:xfrm>
            <a:off x="0" y="487186"/>
            <a:ext cx="10235381" cy="1210161"/>
          </a:xfrm>
          <a:prstGeom prst="rect">
            <a:avLst/>
          </a:prstGeom>
          <a:solidFill>
            <a:srgbClr val="52A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8923" y="640197"/>
            <a:ext cx="8589224" cy="82548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tx1">
                    <a:lumMod val="50000"/>
                  </a:schemeClr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 rot="16200000">
            <a:off x="10434370" y="1661803"/>
            <a:ext cx="2704528" cy="355294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number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EE24BA-4C74-42FE-A57F-AB47D6CD5D5D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" name="Flowchart: Data 12">
            <a:extLst>
              <a:ext uri="{FF2B5EF4-FFF2-40B4-BE49-F238E27FC236}">
                <a16:creationId xmlns:a16="http://schemas.microsoft.com/office/drawing/2014/main" id="{E8309D96-EAB6-4B5A-B524-52684558DE22}"/>
              </a:ext>
            </a:extLst>
          </p:cNvPr>
          <p:cNvSpPr/>
          <p:nvPr userDrawn="1"/>
        </p:nvSpPr>
        <p:spPr>
          <a:xfrm>
            <a:off x="9673650" y="586839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F37CC56-3790-4D3E-BF94-FAF62BEB1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21442" y="6337600"/>
            <a:ext cx="3774904" cy="365125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Lorem Ipsum Title Goes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26B070A-BE2D-46FC-AAF3-54A82E4C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303" y="6337600"/>
            <a:ext cx="668599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B865A3-0435-4730-AA11-3FC3906CBFB8}"/>
              </a:ext>
            </a:extLst>
          </p:cNvPr>
          <p:cNvCxnSpPr/>
          <p:nvPr userDrawn="1"/>
        </p:nvCxnSpPr>
        <p:spPr>
          <a:xfrm>
            <a:off x="11201324" y="6337600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7A06F904-777C-4E6E-A311-A84B55A6E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925" y="6337600"/>
            <a:ext cx="1042358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00/00/2022</a:t>
            </a:r>
          </a:p>
        </p:txBody>
      </p:sp>
      <p:pic>
        <p:nvPicPr>
          <p:cNvPr id="18" name="Picture 1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0D46C3D-AAC8-48D6-873A-2E2A33D6CE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8" y="6327768"/>
            <a:ext cx="275109" cy="34580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2060F1-3B0E-4045-A67F-F53B81F0B5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8923" y="2507226"/>
            <a:ext cx="5914421" cy="33331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 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2BDF3A-3A0E-42C6-AFF5-F7072B6DF2AF}"/>
              </a:ext>
            </a:extLst>
          </p:cNvPr>
          <p:cNvCxnSpPr/>
          <p:nvPr userDrawn="1"/>
        </p:nvCxnSpPr>
        <p:spPr>
          <a:xfrm>
            <a:off x="11201324" y="6337600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9E1D05ED-581D-437B-A3A4-B7C39F19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925" y="6337600"/>
            <a:ext cx="1042358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00/00/2022</a:t>
            </a:r>
          </a:p>
        </p:txBody>
      </p:sp>
      <p:pic>
        <p:nvPicPr>
          <p:cNvPr id="24" name="Picture 2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C271BCA-CBEB-42AA-85A8-E7AA95C15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8" y="6327768"/>
            <a:ext cx="275109" cy="34580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863A8E0-2A7B-43A5-8829-5C40880B07FC}"/>
              </a:ext>
            </a:extLst>
          </p:cNvPr>
          <p:cNvSpPr/>
          <p:nvPr userDrawn="1"/>
        </p:nvSpPr>
        <p:spPr>
          <a:xfrm>
            <a:off x="0" y="0"/>
            <a:ext cx="12192000" cy="6174658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0B4B80-C31A-4526-B9A8-F071D96EE65B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4" name="Flowchart: Data 33">
            <a:extLst>
              <a:ext uri="{FF2B5EF4-FFF2-40B4-BE49-F238E27FC236}">
                <a16:creationId xmlns:a16="http://schemas.microsoft.com/office/drawing/2014/main" id="{64D3CDDF-AE8B-40F1-B139-7346709A4AB3}"/>
              </a:ext>
            </a:extLst>
          </p:cNvPr>
          <p:cNvSpPr/>
          <p:nvPr userDrawn="1"/>
        </p:nvSpPr>
        <p:spPr>
          <a:xfrm>
            <a:off x="9591472" y="586839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B6EBFA-3705-48CB-BDC1-2C731C31C617}"/>
              </a:ext>
            </a:extLst>
          </p:cNvPr>
          <p:cNvSpPr/>
          <p:nvPr userDrawn="1"/>
        </p:nvSpPr>
        <p:spPr>
          <a:xfrm>
            <a:off x="0" y="487186"/>
            <a:ext cx="10235381" cy="1210161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95AB3F3-84A7-434A-8A80-1C0E62C7EA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923" y="640197"/>
            <a:ext cx="8589224" cy="82548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tx1">
                    <a:lumMod val="50000"/>
                  </a:schemeClr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A48D301-33CF-4CDC-851D-B21BF80DBD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16200000">
            <a:off x="10434370" y="1661803"/>
            <a:ext cx="2704528" cy="355294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number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D0CC5CF-8C31-4600-94EA-83776E476E0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8923" y="2507226"/>
            <a:ext cx="5914421" cy="33331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58595B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DF46C69-39FC-4149-8FE9-F7AD06C04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21442" y="6337600"/>
            <a:ext cx="3774904" cy="365125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Lorem Ipsum Title Goes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331267F2-F7FF-44C6-A56B-3C22ACF9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303" y="6337600"/>
            <a:ext cx="668599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284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B30F380-5EBC-4364-9EF9-92D40517F61A}"/>
              </a:ext>
            </a:extLst>
          </p:cNvPr>
          <p:cNvSpPr/>
          <p:nvPr userDrawn="1"/>
        </p:nvSpPr>
        <p:spPr>
          <a:xfrm>
            <a:off x="0" y="0"/>
            <a:ext cx="12192000" cy="617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D265E5-1014-4B15-980E-DA3ECC11B5B1}"/>
              </a:ext>
            </a:extLst>
          </p:cNvPr>
          <p:cNvSpPr/>
          <p:nvPr userDrawn="1"/>
        </p:nvSpPr>
        <p:spPr>
          <a:xfrm>
            <a:off x="0" y="487186"/>
            <a:ext cx="10235381" cy="1210161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8923" y="640197"/>
            <a:ext cx="8589224" cy="82548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tx1">
                    <a:lumMod val="50000"/>
                  </a:schemeClr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 rot="16200000">
            <a:off x="10434370" y="1661803"/>
            <a:ext cx="2704528" cy="355294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number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EE24BA-4C74-42FE-A57F-AB47D6CD5D5D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" name="Flowchart: Data 12">
            <a:extLst>
              <a:ext uri="{FF2B5EF4-FFF2-40B4-BE49-F238E27FC236}">
                <a16:creationId xmlns:a16="http://schemas.microsoft.com/office/drawing/2014/main" id="{E8309D96-EAB6-4B5A-B524-52684558DE22}"/>
              </a:ext>
            </a:extLst>
          </p:cNvPr>
          <p:cNvSpPr/>
          <p:nvPr userDrawn="1"/>
        </p:nvSpPr>
        <p:spPr>
          <a:xfrm>
            <a:off x="9673650" y="586839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F37CC56-3790-4D3E-BF94-FAF62BEB1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21442" y="6337600"/>
            <a:ext cx="3774904" cy="365125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Lorem Ipsum Title Goes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26B070A-BE2D-46FC-AAF3-54A82E4C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303" y="6337600"/>
            <a:ext cx="668599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B865A3-0435-4730-AA11-3FC3906CBFB8}"/>
              </a:ext>
            </a:extLst>
          </p:cNvPr>
          <p:cNvCxnSpPr/>
          <p:nvPr userDrawn="1"/>
        </p:nvCxnSpPr>
        <p:spPr>
          <a:xfrm>
            <a:off x="11201324" y="6337600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7A06F904-777C-4E6E-A311-A84B55A6E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925" y="6337600"/>
            <a:ext cx="1042358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00/00/2022</a:t>
            </a:r>
          </a:p>
        </p:txBody>
      </p:sp>
      <p:pic>
        <p:nvPicPr>
          <p:cNvPr id="18" name="Picture 1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0D46C3D-AAC8-48D6-873A-2E2A33D6CE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8" y="6327768"/>
            <a:ext cx="275109" cy="34580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2060F1-3B0E-4045-A67F-F53B81F0B5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8923" y="2507226"/>
            <a:ext cx="5914421" cy="33331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58595B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51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B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458337B-8447-436E-A17F-2D739C84EAF0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80FAB80-F906-44F1-BED4-38D4FD477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21442" y="6337600"/>
            <a:ext cx="3774904" cy="365125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Lorem Ipsum Title Goes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F6DF936-07E8-44E7-8738-539F9F467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303" y="6337600"/>
            <a:ext cx="668599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71117-CF43-4EAA-A2B9-9140E7E464A7}"/>
              </a:ext>
            </a:extLst>
          </p:cNvPr>
          <p:cNvCxnSpPr/>
          <p:nvPr userDrawn="1"/>
        </p:nvCxnSpPr>
        <p:spPr>
          <a:xfrm>
            <a:off x="11201324" y="6337600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64473B5B-2B42-4C39-BC4E-AFBC775D7F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925" y="6337600"/>
            <a:ext cx="1042358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00/00/2022</a:t>
            </a:r>
          </a:p>
        </p:txBody>
      </p:sp>
      <p:pic>
        <p:nvPicPr>
          <p:cNvPr id="20" name="Picture 1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0FE8976-6053-4AF1-BF03-A29E04964F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8" y="6327768"/>
            <a:ext cx="275109" cy="34580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E5B261F3-6142-4531-92A2-BBD9957C9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2747" y="365125"/>
            <a:ext cx="5284803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E8B909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24" name="Flowchart: Data 23">
            <a:extLst>
              <a:ext uri="{FF2B5EF4-FFF2-40B4-BE49-F238E27FC236}">
                <a16:creationId xmlns:a16="http://schemas.microsoft.com/office/drawing/2014/main" id="{AE67C2E4-5ACC-4AE7-8D7E-9B690952F7B8}"/>
              </a:ext>
            </a:extLst>
          </p:cNvPr>
          <p:cNvSpPr/>
          <p:nvPr userDrawn="1"/>
        </p:nvSpPr>
        <p:spPr>
          <a:xfrm>
            <a:off x="226047" y="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EA4AF4-3AD6-4963-87E1-3CE42E6E7962}"/>
              </a:ext>
            </a:extLst>
          </p:cNvPr>
          <p:cNvSpPr/>
          <p:nvPr userDrawn="1"/>
        </p:nvSpPr>
        <p:spPr>
          <a:xfrm>
            <a:off x="6691739" y="1573161"/>
            <a:ext cx="5500261" cy="4267200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9532EA8-FE47-49E8-9194-D5664028D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583" y="1825625"/>
            <a:ext cx="5092318" cy="401473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4pPr>
            <a:lvl5pPr>
              <a:defRPr sz="1400"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3454EFD-62E8-454A-9006-52FBCAF409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8391" y="1825625"/>
            <a:ext cx="5914421" cy="401473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584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7D9E2BA-715C-4A32-9E9C-2BED6B217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21442" y="6337600"/>
            <a:ext cx="3774904" cy="365125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Lorem Ipsum Title Goes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97DAD7A-1510-4877-84EB-E5F0E4F1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303" y="6337600"/>
            <a:ext cx="668599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D1145D-AE4C-4D90-963B-90C16D4CBDC0}"/>
              </a:ext>
            </a:extLst>
          </p:cNvPr>
          <p:cNvCxnSpPr/>
          <p:nvPr userDrawn="1"/>
        </p:nvCxnSpPr>
        <p:spPr>
          <a:xfrm>
            <a:off x="11201324" y="6337600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5184D24E-3000-4C89-901F-825F5D6AC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925" y="6337600"/>
            <a:ext cx="1042358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00/00/2022</a:t>
            </a:r>
          </a:p>
        </p:txBody>
      </p:sp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2A6908-1341-404A-8619-4916F2C49A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8" y="6327768"/>
            <a:ext cx="275109" cy="34580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AF7D7E9-22BD-4799-96EC-359B7A0EF4FD}"/>
              </a:ext>
            </a:extLst>
          </p:cNvPr>
          <p:cNvSpPr/>
          <p:nvPr userDrawn="1"/>
        </p:nvSpPr>
        <p:spPr>
          <a:xfrm>
            <a:off x="0" y="0"/>
            <a:ext cx="12192000" cy="6174658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7E04E46-6917-4FA7-9E85-C7F3B6DE52C1}"/>
              </a:ext>
            </a:extLst>
          </p:cNvPr>
          <p:cNvSpPr/>
          <p:nvPr userDrawn="1"/>
        </p:nvSpPr>
        <p:spPr>
          <a:xfrm>
            <a:off x="0" y="0"/>
            <a:ext cx="12192000" cy="230832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3" name="Flowchart: Data 32">
            <a:extLst>
              <a:ext uri="{FF2B5EF4-FFF2-40B4-BE49-F238E27FC236}">
                <a16:creationId xmlns:a16="http://schemas.microsoft.com/office/drawing/2014/main" id="{7BEF0B06-38FA-4C8D-ADAD-CB68C907F4F8}"/>
              </a:ext>
            </a:extLst>
          </p:cNvPr>
          <p:cNvSpPr/>
          <p:nvPr userDrawn="1"/>
        </p:nvSpPr>
        <p:spPr>
          <a:xfrm>
            <a:off x="226047" y="0"/>
            <a:ext cx="2280794" cy="989610"/>
          </a:xfrm>
          <a:prstGeom prst="flowChartInputOutpu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E035689-DB4E-42AF-B5CC-51221B5EA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2747" y="365125"/>
            <a:ext cx="5284803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CD7B4B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8DC0A9-F289-4F00-9062-D80A04EA30DB}"/>
              </a:ext>
            </a:extLst>
          </p:cNvPr>
          <p:cNvSpPr/>
          <p:nvPr userDrawn="1"/>
        </p:nvSpPr>
        <p:spPr>
          <a:xfrm>
            <a:off x="6691739" y="1573161"/>
            <a:ext cx="5500261" cy="42672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DF2EDD1-3986-4130-B811-1070000B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583" y="1825625"/>
            <a:ext cx="5092318" cy="401473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E8B909"/>
                </a:solidFill>
                <a:latin typeface="Jost" pitchFamily="2" charset="0"/>
                <a:ea typeface="Jost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4pPr>
            <a:lvl5pPr>
              <a:defRPr sz="1400">
                <a:solidFill>
                  <a:schemeClr val="bg1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60DAE1C-71F5-401E-9DDB-816A53A77E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8391" y="1825625"/>
            <a:ext cx="5914421" cy="401473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58595B"/>
                </a:solidFill>
                <a:latin typeface="Jost Light" pitchFamily="2" charset="0"/>
                <a:ea typeface="Jost Light" pitchFamily="2" charset="0"/>
              </a:defRPr>
            </a:lvl1pPr>
            <a:lvl2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2pPr>
            <a:lvl3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3pPr>
            <a:lvl4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4pPr>
            <a:lvl5pPr>
              <a:defRPr>
                <a:solidFill>
                  <a:srgbClr val="58595B"/>
                </a:solidFill>
                <a:latin typeface="Jost" pitchFamily="2" charset="0"/>
                <a:ea typeface="Jost" pitchFamily="2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37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64E3DD-551B-4542-980E-4B33C13A59AF}"/>
              </a:ext>
            </a:extLst>
          </p:cNvPr>
          <p:cNvSpPr/>
          <p:nvPr userDrawn="1"/>
        </p:nvSpPr>
        <p:spPr>
          <a:xfrm>
            <a:off x="0" y="1"/>
            <a:ext cx="12192001" cy="6857999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595959"/>
                </a:solidFill>
                <a:latin typeface="Arial"/>
                <a:ea typeface="Arial"/>
                <a:cs typeface="Arial"/>
              </a:rPr>
              <a:t>       </a:t>
            </a:r>
            <a:br>
              <a:rPr lang="en-US" sz="1800" dirty="0">
                <a:latin typeface="Arial"/>
                <a:ea typeface="Arial"/>
                <a:cs typeface="Arial"/>
              </a:rPr>
            </a:br>
            <a:endParaRPr lang="en-US" dirty="0">
              <a:cs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Jost" pitchFamily="2" charset="0"/>
                <a:ea typeface="Jost" pitchFamily="2" charset="0"/>
              </a:defRPr>
            </a:lvl1pPr>
          </a:lstStyle>
          <a:p>
            <a:r>
              <a:rPr lang="en-US" dirty="0"/>
              <a:t>11/29/2021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Jost" pitchFamily="2" charset="0"/>
                <a:ea typeface="Jost" pitchFamily="2" charset="0"/>
              </a:defRPr>
            </a:lvl1pPr>
          </a:lstStyle>
          <a:p>
            <a:r>
              <a:rPr lang="en-US" dirty="0"/>
              <a:t>Lorem Ipsum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Jost" pitchFamily="2" charset="0"/>
                <a:ea typeface="Jost" pitchFamily="2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9" r:id="rId2"/>
    <p:sldLayoutId id="2147483668" r:id="rId3"/>
    <p:sldLayoutId id="2147483678" r:id="rId4"/>
    <p:sldLayoutId id="2147483661" r:id="rId5"/>
    <p:sldLayoutId id="2147483670" r:id="rId6"/>
    <p:sldLayoutId id="2147483674" r:id="rId7"/>
    <p:sldLayoutId id="2147483671" r:id="rId8"/>
    <p:sldLayoutId id="2147483672" r:id="rId9"/>
    <p:sldLayoutId id="2147483675" r:id="rId10"/>
    <p:sldLayoutId id="2147483662" r:id="rId11"/>
    <p:sldLayoutId id="2147483664" r:id="rId12"/>
    <p:sldLayoutId id="2147483681" r:id="rId13"/>
    <p:sldLayoutId id="2147483667" r:id="rId14"/>
    <p:sldLayoutId id="2147483663" r:id="rId15"/>
    <p:sldLayoutId id="2147483682" r:id="rId16"/>
    <p:sldLayoutId id="2147483676" r:id="rId17"/>
    <p:sldLayoutId id="2147483677" r:id="rId18"/>
    <p:sldLayoutId id="2147483683" r:id="rId19"/>
    <p:sldLayoutId id="2147483673" r:id="rId20"/>
    <p:sldLayoutId id="2147483680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Jost Light" pitchFamily="2" charset="0"/>
          <a:ea typeface="Jost Light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Jost" pitchFamily="2" charset="0"/>
          <a:ea typeface="Jost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Jost" pitchFamily="2" charset="0"/>
          <a:ea typeface="Jost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Jost" pitchFamily="2" charset="0"/>
          <a:ea typeface="Jost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Jost" pitchFamily="2" charset="0"/>
          <a:ea typeface="Jost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Jost" pitchFamily="2" charset="0"/>
          <a:ea typeface="Jost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955A5-9EBA-442E-8C0D-1F09AAA30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EPA Brownfields ABCA Public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31B18-6998-4DA0-8842-70C3BCEF3C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Boulter Farm Area, Parcels 29-15 &amp; 29-16, 230 Mendon Road, North Attleboro, MA</a:t>
            </a:r>
          </a:p>
        </p:txBody>
      </p:sp>
    </p:spTree>
    <p:extLst>
      <p:ext uri="{BB962C8B-B14F-4D97-AF65-F5344CB8AC3E}">
        <p14:creationId xmlns:p14="http://schemas.microsoft.com/office/powerpoint/2010/main" val="3298914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5551A-B610-45E9-B3EF-AA1F7F294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77" y="606643"/>
            <a:ext cx="10249353" cy="825481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ABCA Alternatives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1F2E8-0672-47A3-A65C-E9C9BE4E7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10246694" y="1849478"/>
            <a:ext cx="3079879" cy="355294"/>
          </a:xfrm>
        </p:spPr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D75B0-FEAD-41A3-936D-F2FEAB40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Boulter Farm Area Analysis of Brownfields Cleanup Alternatives (ABCA) Public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36247-4052-4549-9A1F-020C7A55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Century Gothic" panose="020B0502020202020204" pitchFamily="34" charset="0"/>
              </a:rPr>
              <a:pPr/>
              <a:t>10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26EE0BA-7452-466C-A252-E9FA0065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11/7/2023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D5F944-E4BF-E54E-6647-7A8E450B14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7718" y="1900498"/>
            <a:ext cx="12623577" cy="447031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 </a:t>
            </a:r>
            <a:r>
              <a:rPr lang="en-US" sz="2200" b="1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ALTERNATIVE # 4A:  Targeted Ex-Situ Remediation and Institutional Controls, Passive</a:t>
            </a:r>
          </a:p>
          <a:p>
            <a:r>
              <a:rPr lang="en-US" sz="2200" b="1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Containment, Monitoring: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Targeted soil excavation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Installation of impermeable engineered cap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Permanent fenced enclosure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Contaminant Source is not removed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Mitigates receptor risk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Ongoing groundwater monitoring and cap inspection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Activity and Use Limitation (AUL)-Administrative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Estimated range:  $700K to $1M</a:t>
            </a:r>
          </a:p>
        </p:txBody>
      </p:sp>
    </p:spTree>
    <p:extLst>
      <p:ext uri="{BB962C8B-B14F-4D97-AF65-F5344CB8AC3E}">
        <p14:creationId xmlns:p14="http://schemas.microsoft.com/office/powerpoint/2010/main" val="2842303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3E767-0B8B-4FA1-BC7B-B289DF7429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1193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5551A-B610-45E9-B3EF-AA1F7F294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77" y="606643"/>
            <a:ext cx="10249353" cy="825481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Site History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1F2E8-0672-47A3-A65C-E9C9BE4E7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10246694" y="1849478"/>
            <a:ext cx="3079879" cy="355294"/>
          </a:xfrm>
        </p:spPr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D75B0-FEAD-41A3-936D-F2FEAB40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Boulter Farm Area Analysis of Brownfields Cleanup Alternatives (ABCA) Public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36247-4052-4549-9A1F-020C7A55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Century Gothic" panose="020B0502020202020204" pitchFamily="34" charset="0"/>
              </a:rPr>
              <a:pPr/>
              <a:t>2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26EE0BA-7452-466C-A252-E9FA0065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11/7/2023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D5F944-E4BF-E54E-6647-7A8E450B14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7718" y="1900497"/>
            <a:ext cx="10695385" cy="38741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1940 to 1970s:  Samuel Boulter used western portion of site and 30+ acres in Cumberland RI  to reportedly receive and store waste.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Courtois Sand &amp; Gravel operated the site from 1940 to the 1980s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Town acquired the property as a tax taking in 1998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EPA performed assessment from 2002 to 2010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Contamination accumulated in lowing lying areas formed 2 lagoons (1 in RI and 1 at Parcel 29-15)</a:t>
            </a:r>
          </a:p>
          <a:p>
            <a:endParaRPr lang="en-US" dirty="0">
              <a:solidFill>
                <a:srgbClr val="020202"/>
              </a:solidFill>
              <a:latin typeface="Jost" pitchFamily="2" charset="0"/>
              <a:ea typeface="Jost" pitchFamily="2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Jost" pitchFamily="2" charset="0"/>
                <a:ea typeface="Jost" pitchFamily="2" charset="0"/>
              </a:rPr>
              <a:t>NOTE:  This “site” is separate from the release of cyanide at 501 Mendon Road in Attleboro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219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5551A-B610-45E9-B3EF-AA1F7F294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77" y="606643"/>
            <a:ext cx="10249353" cy="82548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MassDevelopment Assessment Grant ($90K)-</a:t>
            </a:r>
            <a:r>
              <a:rPr lang="en-US" b="1" dirty="0">
                <a:latin typeface="Century Gothic" panose="020B0502020202020204" pitchFamily="34" charset="0"/>
              </a:rPr>
              <a:t>2016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1F2E8-0672-47A3-A65C-E9C9BE4E7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10246694" y="1849478"/>
            <a:ext cx="3079879" cy="355294"/>
          </a:xfrm>
        </p:spPr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D75B0-FEAD-41A3-936D-F2FEAB40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Boulter Farm Area Analysis of Brownfields Cleanup Alternatives (ABCA) Public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36247-4052-4549-9A1F-020C7A55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Century Gothic" panose="020B0502020202020204" pitchFamily="34" charset="0"/>
              </a:rPr>
              <a:pPr/>
              <a:t>3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26EE0BA-7452-466C-A252-E9FA0065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11/7/2023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D5F944-E4BF-E54E-6647-7A8E450B14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7720" y="1900498"/>
            <a:ext cx="4647098" cy="25489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 </a:t>
            </a:r>
            <a:r>
              <a:rPr lang="en-US" b="1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EASTERN PORTION OF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Review of facility site history and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Review of prior assessment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Soil and groundwater sampling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Geophysical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RTN 4-26387 (2016): Petroleum release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D93081-80BD-3963-08A9-D26EF647C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31" y="1548851"/>
            <a:ext cx="5781772" cy="32522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64AEA8-0F85-C61C-4E5D-3910E6660E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09" t="1194" r="-527" b="14762"/>
          <a:stretch/>
        </p:blipFill>
        <p:spPr>
          <a:xfrm>
            <a:off x="2205872" y="4203891"/>
            <a:ext cx="4048833" cy="265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74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5551A-B610-45E9-B3EF-AA1F7F294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77" y="606643"/>
            <a:ext cx="10249353" cy="82548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MassDevelopment Assessment Grant ($90K)-</a:t>
            </a:r>
            <a:r>
              <a:rPr lang="en-US" b="1" dirty="0">
                <a:latin typeface="Century Gothic" panose="020B0502020202020204" pitchFamily="34" charset="0"/>
              </a:rPr>
              <a:t>2016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1F2E8-0672-47A3-A65C-E9C9BE4E7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10246694" y="1849478"/>
            <a:ext cx="3079879" cy="355294"/>
          </a:xfrm>
        </p:spPr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D75B0-FEAD-41A3-936D-F2FEAB40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Boulter Farm Area Analysis of Brownfields Cleanup Alternatives (ABCA) Public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36247-4052-4549-9A1F-020C7A55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Century Gothic" panose="020B0502020202020204" pitchFamily="34" charset="0"/>
              </a:rPr>
              <a:pPr/>
              <a:t>4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26EE0BA-7452-466C-A252-E9FA0065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11/7/2023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D5F944-E4BF-E54E-6647-7A8E450B14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7720" y="1900498"/>
            <a:ext cx="4647098" cy="254895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 </a:t>
            </a:r>
            <a:r>
              <a:rPr lang="en-US" b="1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WESTERN PORTION OF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Review of EPA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Review of prior assessment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RTN 4-19736 (2006): Release of PCBs and petroleum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Town installs fenced enclosure (lagoon)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RTN 4-26387 (2016):  Lead and zinc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638AFA-79DD-8A7A-190D-E36794373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953" y="1679357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87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5551A-B610-45E9-B3EF-AA1F7F294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77" y="606643"/>
            <a:ext cx="10249353" cy="825481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EPA Cleanup Grant ($240K)-</a:t>
            </a:r>
            <a:r>
              <a:rPr lang="en-US" b="1" dirty="0">
                <a:latin typeface="Century Gothic" panose="020B0502020202020204" pitchFamily="34" charset="0"/>
              </a:rPr>
              <a:t>2018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1F2E8-0672-47A3-A65C-E9C9BE4E7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10246694" y="1849478"/>
            <a:ext cx="3079879" cy="355294"/>
          </a:xfrm>
        </p:spPr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D75B0-FEAD-41A3-936D-F2FEAB40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Boulter Farm Area Analysis of Brownfields Cleanup Alternatives (ABCA) Public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36247-4052-4549-9A1F-020C7A55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Century Gothic" panose="020B0502020202020204" pitchFamily="34" charset="0"/>
              </a:rPr>
              <a:pPr/>
              <a:t>5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26EE0BA-7452-466C-A252-E9FA0065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11/7/2023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D5F944-E4BF-E54E-6647-7A8E450B14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7719" y="2154522"/>
            <a:ext cx="4647098" cy="335175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 </a:t>
            </a:r>
            <a:r>
              <a:rPr lang="en-US" b="1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EASTERN PORTION OF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Building Abatement and Demolition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Tank removal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Soil excavation and disposal (450 tons)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MCP Permanent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20% Cost Share </a:t>
            </a:r>
          </a:p>
          <a:p>
            <a:pPr marL="971550" lvl="1" indent="-285750"/>
            <a:r>
              <a:rPr lang="en-US" sz="1800" i="1" dirty="0">
                <a:solidFill>
                  <a:srgbClr val="020202"/>
                </a:solidFill>
              </a:rPr>
              <a:t>Clean Backfill</a:t>
            </a:r>
          </a:p>
          <a:p>
            <a:pPr marL="971550" lvl="1" indent="-285750"/>
            <a:r>
              <a:rPr lang="en-US" sz="1800" i="1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Fencing</a:t>
            </a:r>
          </a:p>
          <a:p>
            <a:pPr marL="971550" lvl="1" indent="-285750"/>
            <a:r>
              <a:rPr lang="en-US" sz="1800" i="1" dirty="0">
                <a:solidFill>
                  <a:srgbClr val="020202"/>
                </a:solidFill>
              </a:rPr>
              <a:t>Site Restoration</a:t>
            </a:r>
          </a:p>
          <a:p>
            <a:pPr marL="971550" lvl="1" indent="-285750"/>
            <a:endParaRPr lang="en-US" sz="1800" i="1" dirty="0">
              <a:solidFill>
                <a:srgbClr val="020202"/>
              </a:solidFill>
            </a:endParaRPr>
          </a:p>
          <a:p>
            <a:pPr marL="971550" lvl="1" indent="-285750"/>
            <a:endParaRPr lang="en-US" sz="1200" i="1" dirty="0">
              <a:solidFill>
                <a:srgbClr val="020202"/>
              </a:solidFill>
            </a:endParaRPr>
          </a:p>
          <a:p>
            <a:pPr marL="971550" lvl="1" indent="-285750"/>
            <a:endParaRPr lang="en-US" sz="1800" i="1" dirty="0">
              <a:solidFill>
                <a:srgbClr val="020202"/>
              </a:solidFill>
            </a:endParaRPr>
          </a:p>
          <a:p>
            <a:pPr marL="971550" lvl="1" indent="-285750"/>
            <a:endParaRPr lang="en-US" sz="1800" i="1" dirty="0">
              <a:solidFill>
                <a:srgbClr val="020202"/>
              </a:solidFill>
            </a:endParaRPr>
          </a:p>
          <a:p>
            <a:pPr marL="285750" indent="-285750"/>
            <a:endParaRPr lang="en-US" sz="1200" i="1" dirty="0">
              <a:solidFill>
                <a:srgbClr val="020202"/>
              </a:solidFill>
              <a:latin typeface="Jost" pitchFamily="2" charset="0"/>
              <a:ea typeface="Jos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A74867-C747-1A57-FBBF-53E891606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102" y="1709531"/>
            <a:ext cx="6908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42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5551A-B610-45E9-B3EF-AA1F7F294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77" y="606643"/>
            <a:ext cx="10249353" cy="825481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EPA Cleanup Grant ($500K</a:t>
            </a:r>
            <a:r>
              <a:rPr lang="en-US">
                <a:latin typeface="Century Gothic" panose="020B0502020202020204" pitchFamily="34" charset="0"/>
              </a:rPr>
              <a:t>)-</a:t>
            </a:r>
            <a:r>
              <a:rPr lang="en-US" b="1">
                <a:latin typeface="Century Gothic" panose="020B0502020202020204" pitchFamily="34" charset="0"/>
              </a:rPr>
              <a:t>2021-2024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1F2E8-0672-47A3-A65C-E9C9BE4E7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10246694" y="1849478"/>
            <a:ext cx="3079879" cy="355294"/>
          </a:xfrm>
        </p:spPr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D75B0-FEAD-41A3-936D-F2FEAB40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Boulter Farm Area Analysis of Brownfields Cleanup Alternatives (ABCA) Public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36247-4052-4549-9A1F-020C7A55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Century Gothic" panose="020B0502020202020204" pitchFamily="34" charset="0"/>
              </a:rPr>
              <a:pPr/>
              <a:t>6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26EE0BA-7452-466C-A252-E9FA0065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11/7/2023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D5F944-E4BF-E54E-6647-7A8E450B14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7720" y="1900498"/>
            <a:ext cx="3661568" cy="307988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 </a:t>
            </a:r>
            <a:r>
              <a:rPr lang="en-US" b="1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WESTERN PORTION OF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Vegetation Clearing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Geophysical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Lagoon Soil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Baseline Groundwater Sampling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Analysis of Brownfields Cleanup Alternatives (ABCA)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Public Bid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EPA and MassDEP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20% Cost Share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6530A-A397-3990-8E42-F270A489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610" y="1709174"/>
            <a:ext cx="8074992" cy="45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32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5551A-B610-45E9-B3EF-AA1F7F294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77" y="606643"/>
            <a:ext cx="10249353" cy="825481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ABCA Alternatives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1F2E8-0672-47A3-A65C-E9C9BE4E7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10246694" y="1849478"/>
            <a:ext cx="3079879" cy="355294"/>
          </a:xfrm>
        </p:spPr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D75B0-FEAD-41A3-936D-F2FEAB40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Boulter Farm Area Analysis of Brownfields Cleanup Alternatives (ABCA) Public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36247-4052-4549-9A1F-020C7A55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Century Gothic" panose="020B0502020202020204" pitchFamily="34" charset="0"/>
              </a:rPr>
              <a:pPr/>
              <a:t>7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26EE0BA-7452-466C-A252-E9FA0065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11/7/2023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D5F944-E4BF-E54E-6647-7A8E450B14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7720" y="1900498"/>
            <a:ext cx="8548532" cy="248265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 </a:t>
            </a:r>
            <a:r>
              <a:rPr lang="en-US" sz="2400" b="1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ALTERNATIVE #1-No Action</a:t>
            </a:r>
          </a:p>
          <a:p>
            <a:pPr marL="971550" lvl="1" indent="-285750"/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No cleanup activities performed</a:t>
            </a:r>
          </a:p>
          <a:p>
            <a:pPr marL="971550" lvl="1" indent="-285750"/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Low cost</a:t>
            </a:r>
          </a:p>
          <a:p>
            <a:pPr marL="971550" lvl="1" indent="-285750"/>
            <a:r>
              <a:rPr lang="en-US" dirty="0">
                <a:solidFill>
                  <a:srgbClr val="020202"/>
                </a:solidFill>
              </a:rPr>
              <a:t>Ineffective in controlling or preventing OHM exposure</a:t>
            </a:r>
          </a:p>
          <a:p>
            <a:pPr marL="971550" lvl="1" indent="-285750"/>
            <a:r>
              <a:rPr lang="en-US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Not resilient to climate change impacts</a:t>
            </a:r>
          </a:p>
          <a:p>
            <a:pPr lvl="1" indent="0">
              <a:buNone/>
            </a:pPr>
            <a:endParaRPr lang="en-US" dirty="0">
              <a:solidFill>
                <a:srgbClr val="020202"/>
              </a:solidFill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935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5551A-B610-45E9-B3EF-AA1F7F294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77" y="606643"/>
            <a:ext cx="10249353" cy="825481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ABCA Alternatives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1F2E8-0672-47A3-A65C-E9C9BE4E7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10246694" y="1849478"/>
            <a:ext cx="3079879" cy="355294"/>
          </a:xfrm>
        </p:spPr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D75B0-FEAD-41A3-936D-F2FEAB40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Boulter Farm Area Analysis of Brownfields Cleanup Alternatives (ABCA) Public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36247-4052-4549-9A1F-020C7A55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Century Gothic" panose="020B0502020202020204" pitchFamily="34" charset="0"/>
              </a:rPr>
              <a:pPr/>
              <a:t>8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26EE0BA-7452-466C-A252-E9FA0065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11/7/2023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D5F944-E4BF-E54E-6647-7A8E450B14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7719" y="1900498"/>
            <a:ext cx="12544064" cy="325791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 </a:t>
            </a:r>
            <a:r>
              <a:rPr lang="en-US" sz="2200" b="1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ALTERNATIVE # 2:  Ex-Situ Remediation and Post-Remedial Groundwater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Treat TCLP Lead Soils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Apply drying agent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Excavate impacted soils (PCBs&lt; 50 ppm and PCBs &gt; 50 ppm)and backfill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Effective at source removal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Limited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Mitigates receptor risk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Costly-Estimated at $1.6M</a:t>
            </a:r>
          </a:p>
        </p:txBody>
      </p:sp>
    </p:spTree>
    <p:extLst>
      <p:ext uri="{BB962C8B-B14F-4D97-AF65-F5344CB8AC3E}">
        <p14:creationId xmlns:p14="http://schemas.microsoft.com/office/powerpoint/2010/main" val="2352079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5551A-B610-45E9-B3EF-AA1F7F294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77" y="606643"/>
            <a:ext cx="10249353" cy="825481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ABCA Alternatives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1F2E8-0672-47A3-A65C-E9C9BE4E7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10246694" y="1849478"/>
            <a:ext cx="3079879" cy="355294"/>
          </a:xfrm>
        </p:spPr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D75B0-FEAD-41A3-936D-F2FEAB40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Boulter Farm Area Analysis of Brownfields Cleanup Alternatives (ABCA) Public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36247-4052-4549-9A1F-020C7A55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Century Gothic" panose="020B0502020202020204" pitchFamily="34" charset="0"/>
              </a:rPr>
              <a:pPr/>
              <a:t>9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26EE0BA-7452-466C-A252-E9FA0065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11/7/2023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D5F944-E4BF-E54E-6647-7A8E450B14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7718" y="1900498"/>
            <a:ext cx="12623577" cy="355608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 </a:t>
            </a:r>
            <a:r>
              <a:rPr lang="en-US" sz="2200" b="1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ALTERNATIVE # 3:  Institutional Controls, Passive Containment,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No Soil excavation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Installation of impermeable engineered cap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Permanent fenced enclosure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Contaminant Source is not removed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Mitigates receptor risk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Ongoing groundwater monitoring and cap inspection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Activity and Use Limitation (AUL)-Administrative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20202"/>
              </a:solidFill>
              <a:latin typeface="Jost" pitchFamily="2" charset="0"/>
              <a:ea typeface="Jost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0202"/>
                </a:solidFill>
                <a:latin typeface="Jost" pitchFamily="2" charset="0"/>
                <a:ea typeface="Jost" pitchFamily="2" charset="0"/>
              </a:rPr>
              <a:t>Estimated at $453K</a:t>
            </a:r>
          </a:p>
        </p:txBody>
      </p:sp>
    </p:spTree>
    <p:extLst>
      <p:ext uri="{BB962C8B-B14F-4D97-AF65-F5344CB8AC3E}">
        <p14:creationId xmlns:p14="http://schemas.microsoft.com/office/powerpoint/2010/main" val="1615813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ERDANTAS COLOR THEME">
      <a:dk1>
        <a:srgbClr val="58595B"/>
      </a:dk1>
      <a:lt1>
        <a:srgbClr val="FFFFFF"/>
      </a:lt1>
      <a:dk2>
        <a:srgbClr val="808285"/>
      </a:dk2>
      <a:lt2>
        <a:srgbClr val="D1D3D4"/>
      </a:lt2>
      <a:accent1>
        <a:srgbClr val="A5CF4C"/>
      </a:accent1>
      <a:accent2>
        <a:srgbClr val="52ADC0"/>
      </a:accent2>
      <a:accent3>
        <a:srgbClr val="E8B909"/>
      </a:accent3>
      <a:accent4>
        <a:srgbClr val="65AF4D"/>
      </a:accent4>
      <a:accent5>
        <a:srgbClr val="CD7B4B"/>
      </a:accent5>
      <a:accent6>
        <a:srgbClr val="C7BE91"/>
      </a:accent6>
      <a:hlink>
        <a:srgbClr val="52ADC0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685041-3f69-4e4a-9c08-d41433e0200f">
      <Terms xmlns="http://schemas.microsoft.com/office/infopath/2007/PartnerControls"/>
    </lcf76f155ced4ddcb4097134ff3c332f>
    <TaxCatchAll xmlns="622e21e6-9168-4e90-9689-a3cb5d8f699f" xsi:nil="true"/>
    <SharedWithUsers xmlns="622e21e6-9168-4e90-9689-a3cb5d8f699f">
      <UserInfo>
        <DisplayName>Miranda R. Smith</DisplayName>
        <AccountId>787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30B5356FB81449A61B9965E46CCAE8" ma:contentTypeVersion="12" ma:contentTypeDescription="Create a new document." ma:contentTypeScope="" ma:versionID="3a6411877c45acc3ed46e80a535c87d7">
  <xsd:schema xmlns:xsd="http://www.w3.org/2001/XMLSchema" xmlns:xs="http://www.w3.org/2001/XMLSchema" xmlns:p="http://schemas.microsoft.com/office/2006/metadata/properties" xmlns:ns2="e0685041-3f69-4e4a-9c08-d41433e0200f" xmlns:ns3="622e21e6-9168-4e90-9689-a3cb5d8f699f" targetNamespace="http://schemas.microsoft.com/office/2006/metadata/properties" ma:root="true" ma:fieldsID="2d1e6ef02367c1a5b1604efe569137a2" ns2:_="" ns3:_="">
    <xsd:import namespace="e0685041-3f69-4e4a-9c08-d41433e0200f"/>
    <xsd:import namespace="622e21e6-9168-4e90-9689-a3cb5d8f69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685041-3f69-4e4a-9c08-d41433e020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371ecb05-0956-4e6d-9ae5-eff283dd97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2e21e6-9168-4e90-9689-a3cb5d8f699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abbeb96-e116-4cd8-a60d-a5deed81a1a1}" ma:internalName="TaxCatchAll" ma:showField="CatchAllData" ma:web="622e21e6-9168-4e90-9689-a3cb5d8f69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4C4747-AB19-46B1-B038-A70AF77C4043}">
  <ds:schemaRefs>
    <ds:schemaRef ds:uri="http://schemas.microsoft.com/office/2006/metadata/properties"/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622e21e6-9168-4e90-9689-a3cb5d8f699f"/>
    <ds:schemaRef ds:uri="http://schemas.openxmlformats.org/package/2006/metadata/core-properties"/>
    <ds:schemaRef ds:uri="http://schemas.microsoft.com/office/infopath/2007/PartnerControls"/>
    <ds:schemaRef ds:uri="e0685041-3f69-4e4a-9c08-d41433e0200f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23A24FE-1365-4D4C-B1C5-E2D81A1AC5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685041-3f69-4e4a-9c08-d41433e0200f"/>
    <ds:schemaRef ds:uri="622e21e6-9168-4e90-9689-a3cb5d8f69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8726CB-4EDF-4990-B03E-B56DB2B69C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4895</TotalTime>
  <Words>615</Words>
  <Application>Microsoft Office PowerPoint</Application>
  <PresentationFormat>Widescreen</PresentationFormat>
  <Paragraphs>124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EPA Brownfields ABCA Public Meeting</vt:lpstr>
      <vt:lpstr>Site History</vt:lpstr>
      <vt:lpstr>MassDevelopment Assessment Grant ($90K)-2016</vt:lpstr>
      <vt:lpstr>MassDevelopment Assessment Grant ($90K)-2016</vt:lpstr>
      <vt:lpstr>EPA Cleanup Grant ($240K)-2018</vt:lpstr>
      <vt:lpstr>EPA Cleanup Grant ($500K)-2021-2024</vt:lpstr>
      <vt:lpstr>ABCA Alternatives</vt:lpstr>
      <vt:lpstr>ABCA Alternatives</vt:lpstr>
      <vt:lpstr>ABCA Alternatives</vt:lpstr>
      <vt:lpstr>ABCA Alternatives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 Miletich</dc:creator>
  <cp:lastModifiedBy>Tracey Costa</cp:lastModifiedBy>
  <cp:revision>205</cp:revision>
  <dcterms:created xsi:type="dcterms:W3CDTF">2021-03-16T22:14:58Z</dcterms:created>
  <dcterms:modified xsi:type="dcterms:W3CDTF">2023-11-16T19:31:53Z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0x010100A930B5356FB81449A61B9965E46CCAE8</vt:lpwstr>
  </property>
  <property fmtid="{D5CDD505-2E9C-101B-9397-08002B2CF9AE}" pid="3" name="MSIP_Label_78325d88-1ac9-4fe6-94a5-e2ace8850df4_Enabled">
    <vt:lpwstr>true</vt:lpwstr>
  </property>
  <property fmtid="{D5CDD505-2E9C-101B-9397-08002B2CF9AE}" pid="4" name="MSIP_Label_78325d88-1ac9-4fe6-94a5-e2ace8850df4_SetDate">
    <vt:lpwstr>2022-10-21T13:21:17Z</vt:lpwstr>
  </property>
  <property fmtid="{D5CDD505-2E9C-101B-9397-08002B2CF9AE}" pid="5" name="MSIP_Label_78325d88-1ac9-4fe6-94a5-e2ace8850df4_Method">
    <vt:lpwstr>Standard</vt:lpwstr>
  </property>
  <property fmtid="{D5CDD505-2E9C-101B-9397-08002B2CF9AE}" pid="6" name="MSIP_Label_78325d88-1ac9-4fe6-94a5-e2ace8850df4_Name">
    <vt:lpwstr>defa4170-0d19-0005-0004-bc88714345d2</vt:lpwstr>
  </property>
  <property fmtid="{D5CDD505-2E9C-101B-9397-08002B2CF9AE}" pid="7" name="MSIP_Label_78325d88-1ac9-4fe6-94a5-e2ace8850df4_SiteId">
    <vt:lpwstr>694b700c-7f7a-4dd6-8d36-04e90dfc0d02</vt:lpwstr>
  </property>
  <property fmtid="{D5CDD505-2E9C-101B-9397-08002B2CF9AE}" pid="8" name="MSIP_Label_78325d88-1ac9-4fe6-94a5-e2ace8850df4_ActionId">
    <vt:lpwstr>38da1348-6905-415c-8cf9-72b4feb59bc3</vt:lpwstr>
  </property>
  <property fmtid="{D5CDD505-2E9C-101B-9397-08002B2CF9AE}" pid="9" name="MSIP_Label_78325d88-1ac9-4fe6-94a5-e2ace8850df4_ContentBits">
    <vt:lpwstr>0</vt:lpwstr>
  </property>
</Properties>
</file>