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8E7A7-C2B4-42F3-81F3-A30667E5B78B}" v="4" dt="2025-11-06T16:07:3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0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092B1-7998-4F3B-0B71-BD05E58F4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r>
              <a:rPr lang="en-US" dirty="0"/>
              <a:t>Hazard Mitigation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29638-A45E-DA71-F1CC-28EA81C8E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/>
          </a:bodyPr>
          <a:lstStyle/>
          <a:p>
            <a:r>
              <a:rPr lang="en-US" dirty="0"/>
              <a:t>Town of North Attleboro </a:t>
            </a:r>
          </a:p>
        </p:txBody>
      </p:sp>
      <p:pic>
        <p:nvPicPr>
          <p:cNvPr id="1026" name="Picture 2" descr="In pictures: Hurricane Helene destruction">
            <a:extLst>
              <a:ext uri="{FF2B5EF4-FFF2-40B4-BE49-F238E27FC236}">
                <a16:creationId xmlns:a16="http://schemas.microsoft.com/office/drawing/2014/main" id="{6F7A0F44-A665-C8F5-A96E-19C888DA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36" y="0"/>
            <a:ext cx="5842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8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ugh stormy water in motion">
            <a:extLst>
              <a:ext uri="{FF2B5EF4-FFF2-40B4-BE49-F238E27FC236}">
                <a16:creationId xmlns:a16="http://schemas.microsoft.com/office/drawing/2014/main" id="{E52708C7-3C12-B776-00A4-1D7670CB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4" b="11817"/>
          <a:stretch>
            <a:fillRect/>
          </a:stretch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7F9F8-928F-1D2B-479B-2B993779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71" y="871314"/>
            <a:ext cx="4867234" cy="250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                 FLOODING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25014-809F-872C-F4DA-B0ECC539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0" y="3545918"/>
            <a:ext cx="4867234" cy="1738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PRECIPITATION AND DAM FAILURES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0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B82B-3109-4758-B161-C438D9AC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B358-BA81-2315-26F5-7A8A0F7A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Nationally, Flooding causes more damage annually than any other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River and Stream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Drainage Related Flooding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Secondary Hazards, including fluvial erosion, riverbank erosion, and landslides.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Flooding due to ice jams.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4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505B-D502-576B-72EE-9856C7AC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MILE RIVER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3E15-C6D3-6F69-C1DE-4B303E45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Has been a major concern for over a decade.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Floods in 2010 caused flooding along the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the 2010 storm, the BETA Group performed a study on the flooding and river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Study prioritized mitigating flooding along the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Recommendations from the study included a hydraulic model of the river, replacement of retaining walls, providing storm water relief, and removing the accumulation of sediments in certain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8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9C86-8F5F-B6F3-2A97-F586A7E9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MILE RIVER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1A67-FBF1-5C97-9B8E-4C8B5430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FEMA has approved funding for previous studies; however, it will not support funding for much-needed dredging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town has secured town funds to conduct some dredging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Ownership of the 10-mile river is shared as multiple areas are privately owned.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culverts and bridges draining to or associated with the 10-mile river require cleaning or dredging, which exacerbates flood events.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10 Mile River spans across many communities, including Plainville and Attleboro, and requires partnerships to provide a 100 percent fix. </a:t>
            </a:r>
          </a:p>
        </p:txBody>
      </p:sp>
    </p:spTree>
    <p:extLst>
      <p:ext uri="{BB962C8B-B14F-4D97-AF65-F5344CB8AC3E}">
        <p14:creationId xmlns:p14="http://schemas.microsoft.com/office/powerpoint/2010/main" val="275056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0C11B-582D-4BD6-AFEF-ED15AAF1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2283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F96EA-332B-0B75-7565-9536B286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652051"/>
            <a:ext cx="8476567" cy="149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100 YEAR FLOODPLAIN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E5FE72-E50C-4D31-BB8A-9DAC217C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3997" y="-2084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337740-26B0-4D7D-9991-5D74346B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77F3C2-57C2-43EA-9688-9AD33D1A9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91AC9-9698-8C0E-A93F-7AEF2DFF9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989" y="2283224"/>
            <a:ext cx="10437580" cy="45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5AE76-6689-B8E8-D0A7-8D1A1470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1122363"/>
            <a:ext cx="4910841" cy="33089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/>
              <a:t>100-YEAR FLOOD PLAIN ROADS AND CRITICAL INFRASTRUCTURE IMPACT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02D6F-B9B8-A5BF-8620-760B3DCBB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130"/>
          <a:stretch>
            <a:fillRect/>
          </a:stretch>
        </p:blipFill>
        <p:spPr>
          <a:xfrm>
            <a:off x="6083645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5021-3C08-DAA4-24AA-F4DA3725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LOSS 100 YEAR FLOOD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3B3361-7E3D-4EA2-7C76-B70AFCA5F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62" y="2576512"/>
            <a:ext cx="10738337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58792C8-CDC2-4839-86AD-5627A395A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ugh stormy water in motion">
            <a:extLst>
              <a:ext uri="{FF2B5EF4-FFF2-40B4-BE49-F238E27FC236}">
                <a16:creationId xmlns:a16="http://schemas.microsoft.com/office/drawing/2014/main" id="{41488AE0-24CC-9B0D-A367-B6F531FD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4" b="11817"/>
          <a:stretch>
            <a:fillRect/>
          </a:stretch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C8CAF2-DDA9-43EA-A371-4A3635B4B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27AD7-F471-4C09-9ECB-619E6F459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B30DC-4207-DB2D-DA81-92E17E5F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441497"/>
            <a:ext cx="2688904" cy="3834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DAM FLOODING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88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94E4E-A92A-F444-8298-293F8CA9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" y="397275"/>
            <a:ext cx="2554257" cy="1617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NORTH ATTLEBORO DAMS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DC2BB-B7A3-3250-6055-5A3549955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8" y="984738"/>
            <a:ext cx="8506694" cy="5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A0BA4-8B5C-CB16-DCC9-93D75BC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" y="397275"/>
            <a:ext cx="2554257" cy="1617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DAM CONDITIONS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BFF19-1A8D-DC5E-2338-4FD677BAC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8" y="1494692"/>
            <a:ext cx="8506694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ADE3-2C18-279B-CCCB-D9C10B66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AA064-C30B-262D-4914-93A2A880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Disaster can strike at any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Hazard Mitigation Plan is a guide to prepare, respond, mitigate and recover from a disaster.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Plan is a FEMA  Requirement to be eligible for funding and grant opportunities.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updated every 5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Departments included in the plan update include  Fire, Police, Town Management, Planning, Conservation, NAED, Public Works, Health, Council on Aging, and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(2) Public Meetings</a:t>
            </a:r>
          </a:p>
        </p:txBody>
      </p:sp>
    </p:spTree>
    <p:extLst>
      <p:ext uri="{BB962C8B-B14F-4D97-AF65-F5344CB8AC3E}">
        <p14:creationId xmlns:p14="http://schemas.microsoft.com/office/powerpoint/2010/main" val="412424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D0C2-6084-DA7B-66A0-D684B357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FROM DAMS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F16E-3185-9F57-EDF2-748C88E9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Dam flooding in Massachusetts is often a direct result of severe flooding but can also be the result of infrastructure failure.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Dam overtopping is the result of floods exceeding their capacity, inadequate spillway design, blockage of spillways, and other causes. </a:t>
            </a:r>
          </a:p>
        </p:txBody>
      </p:sp>
    </p:spTree>
    <p:extLst>
      <p:ext uri="{BB962C8B-B14F-4D97-AF65-F5344CB8AC3E}">
        <p14:creationId xmlns:p14="http://schemas.microsoft.com/office/powerpoint/2010/main" val="19410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98A5-31A3-F2E9-163C-8B2619E8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     CEMP PLAN (Comprehensive Emergency Plan)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3112-591C-51C8-9FEF-0E651C0DF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56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C875-29E5-EBE4-B90E-FD051343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CEMP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B8E9-27EB-3A26-C569-07C42F6B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guide response activities and ensure effective and efficient coordination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Outlines relationships between local, state, regional, and federal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Formulates policies designated to protect life and property during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Guides strategic thinking and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checklists and specific job descriptions for key stakeholders.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lines of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Establishes NIMS (National Incident Management System and ICS as the organization structure. </a:t>
            </a:r>
          </a:p>
        </p:txBody>
      </p:sp>
    </p:spTree>
    <p:extLst>
      <p:ext uri="{BB962C8B-B14F-4D97-AF65-F5344CB8AC3E}">
        <p14:creationId xmlns:p14="http://schemas.microsoft.com/office/powerpoint/2010/main" val="107232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D075-2828-188B-6768-07AA0BBC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A9A2-2751-92D0-5B40-B3E24852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Concept of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Direction, Control, and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EOC Staffing and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Organizational Structure and Responsibilities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Collection and Dissemination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Admin, Finance, Logistics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SOP Development </a:t>
            </a:r>
          </a:p>
        </p:txBody>
      </p:sp>
    </p:spTree>
    <p:extLst>
      <p:ext uri="{BB962C8B-B14F-4D97-AF65-F5344CB8AC3E}">
        <p14:creationId xmlns:p14="http://schemas.microsoft.com/office/powerpoint/2010/main" val="374544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01DC-7E6D-5EF8-FC49-5F1709AD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HIRA(Hazard Identification and </a:t>
            </a:r>
            <a:r>
              <a:rPr lang="en-US"/>
              <a:t>Risk Assessment)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99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1C09-A093-FAE3-088E-38F64977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NATURAL HAZARDS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Calendar&#10;&#10;AI-generated content may be incorrect.">
            <a:extLst>
              <a:ext uri="{FF2B5EF4-FFF2-40B4-BE49-F238E27FC236}">
                <a16:creationId xmlns:a16="http://schemas.microsoft.com/office/drawing/2014/main" id="{D208441D-CB56-0851-880B-8B5844650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16" y="1048102"/>
            <a:ext cx="7908176" cy="53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7139-D18E-7A5F-8E76-5E36ADBD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HAZARDS</a:t>
            </a:r>
          </a:p>
        </p:txBody>
      </p:sp>
      <p:pic>
        <p:nvPicPr>
          <p:cNvPr id="5" name="Content Placeholder 4" descr="Calendar">
            <a:extLst>
              <a:ext uri="{FF2B5EF4-FFF2-40B4-BE49-F238E27FC236}">
                <a16:creationId xmlns:a16="http://schemas.microsoft.com/office/drawing/2014/main" id="{F63975A6-6067-662C-4885-2F8728961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" y="2576512"/>
            <a:ext cx="9873417" cy="4097003"/>
          </a:xfrm>
        </p:spPr>
      </p:pic>
    </p:spTree>
    <p:extLst>
      <p:ext uri="{BB962C8B-B14F-4D97-AF65-F5344CB8AC3E}">
        <p14:creationId xmlns:p14="http://schemas.microsoft.com/office/powerpoint/2010/main" val="1767865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0C11B-582D-4BD6-AFEF-ED15AAF1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2283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2A5B0-4611-AD8F-6569-7BC50E49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652051"/>
            <a:ext cx="8476567" cy="149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TRANSPORTATION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E5FE72-E50C-4D31-BB8A-9DAC217C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3997" y="-2084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337740-26B0-4D7D-9991-5D74346B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77F3C2-57C2-43EA-9688-9AD33D1A9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Table&#10;&#10;AI-generated content may be incorrect.">
            <a:extLst>
              <a:ext uri="{FF2B5EF4-FFF2-40B4-BE49-F238E27FC236}">
                <a16:creationId xmlns:a16="http://schemas.microsoft.com/office/drawing/2014/main" id="{AD55C1D0-DB31-1903-A77E-09805F4B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5" y="3020244"/>
            <a:ext cx="11406247" cy="31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E66D35-6371-4809-9433-1EBF87915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047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04E7A-7E79-4DFF-403B-49BDA064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" y="397275"/>
            <a:ext cx="2628785" cy="3761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MANMADE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B82B4C-9249-4CFC-A372-7B0FF5E3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5226"/>
            <a:ext cx="3048003" cy="2292774"/>
            <a:chOff x="6096002" y="-9073"/>
            <a:chExt cx="6095998" cy="686707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B9437E-0974-4AB4-8491-D8BDD841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B975E-33D1-4FB0-AA40-C2250AA66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Calendar">
            <a:extLst>
              <a:ext uri="{FF2B5EF4-FFF2-40B4-BE49-F238E27FC236}">
                <a16:creationId xmlns:a16="http://schemas.microsoft.com/office/drawing/2014/main" id="{DE4FC232-0910-F07A-5E4F-493E13643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19" y="746449"/>
            <a:ext cx="8360473" cy="54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46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71B7-96AA-6622-2178-AA66E42E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19BB-25FA-E288-E708-1AC32203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Flooding and Dam Failure are both high concerns for impact on our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Climate Assessment predicts more 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Resilient Mass Plan estimates precipitation will increase 6-14% by mid-century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in flood frequency meeting current 10-year flood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to monitor our waterways and pursue all funding opportunities to attempt at mitigating flood risk.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Continuously update our Hazard Mitigation, CEMP, and Dam Plans. </a:t>
            </a:r>
          </a:p>
        </p:txBody>
      </p:sp>
    </p:spTree>
    <p:extLst>
      <p:ext uri="{BB962C8B-B14F-4D97-AF65-F5344CB8AC3E}">
        <p14:creationId xmlns:p14="http://schemas.microsoft.com/office/powerpoint/2010/main" val="34977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23F8-27D4-0D21-4BA9-99B4344D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Hazard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94CE-F8C0-C858-9669-2644B5879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Defined by FEMA as any sustained action taken to reduce or eliminate the long-term risk to human life and property from hazards.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updated plan meets the requirements of the Disaster Mitigation Act of 2000 and 44 CFR&amp;201.6(d)(3). </a:t>
            </a:r>
          </a:p>
        </p:txBody>
      </p:sp>
    </p:spTree>
    <p:extLst>
      <p:ext uri="{BB962C8B-B14F-4D97-AF65-F5344CB8AC3E}">
        <p14:creationId xmlns:p14="http://schemas.microsoft.com/office/powerpoint/2010/main" val="24050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49A5-ED87-D0D1-9566-F46AB720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3400-8A90-4904-567A-F3C7D888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the Town of North Attleboro with a comprehensive examination of all natural hazards affecting the area, as well as a framework for informed decision-making regarding the selection of cost-effective mitigation actions.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implemented, these mitigation actions will reduce the Town’s risk and vulnerability to natural hazards. </a:t>
            </a:r>
          </a:p>
        </p:txBody>
      </p:sp>
    </p:spTree>
    <p:extLst>
      <p:ext uri="{BB962C8B-B14F-4D97-AF65-F5344CB8AC3E}">
        <p14:creationId xmlns:p14="http://schemas.microsoft.com/office/powerpoint/2010/main" val="417792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EA6F-53D5-F66B-73BC-CCA0738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413F-1B4F-CFB3-FCEC-634CC342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Temperature extremes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in groundwater (covered in flooding and drought sections)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Earthquakes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Flooding from dam overtopping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Flooding from precipitation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Hurricanes/Tropical Storms </a:t>
            </a:r>
          </a:p>
        </p:txBody>
      </p:sp>
    </p:spTree>
    <p:extLst>
      <p:ext uri="{BB962C8B-B14F-4D97-AF65-F5344CB8AC3E}">
        <p14:creationId xmlns:p14="http://schemas.microsoft.com/office/powerpoint/2010/main" val="336147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B03-C2B3-D565-498E-8794320A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79A0-583E-B130-EB96-3D6D5347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Invasive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Severe 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Severe Winter Storms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Tornadoes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Wildfires and Brush Fires </a:t>
            </a:r>
          </a:p>
        </p:txBody>
      </p:sp>
    </p:spTree>
    <p:extLst>
      <p:ext uri="{BB962C8B-B14F-4D97-AF65-F5344CB8AC3E}">
        <p14:creationId xmlns:p14="http://schemas.microsoft.com/office/powerpoint/2010/main" val="360961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8C12-7487-5093-3982-8D04050F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8580-88B8-D65B-80E5-1494CC05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 Lives and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 High Hazard Potential Dams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Local Plans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Buildings and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 on the Plan </a:t>
            </a:r>
          </a:p>
        </p:txBody>
      </p:sp>
    </p:spTree>
    <p:extLst>
      <p:ext uri="{BB962C8B-B14F-4D97-AF65-F5344CB8AC3E}">
        <p14:creationId xmlns:p14="http://schemas.microsoft.com/office/powerpoint/2010/main" val="293293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F2E37-E258-C3DB-0362-D741D084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en-US" dirty="0"/>
              <a:t>OTHER AREAS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B539-EC25-BA01-8C13-B76F5DBA8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Planning Area Profile of the Town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Identifies the four major watershed areas.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Identifies the major aquifers in town.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Town Forest and Open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Water and Sewer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Energy/Power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Critical Infrastructure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BAA4C-B6E7-32CE-4C9C-B5466013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7" r="26719" b="1"/>
          <a:stretch>
            <a:fillRect/>
          </a:stretch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4215-E697-A44C-E76B-CE6C0BCF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COVERED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D022-8FD5-3F8D-A73D-3B8ADD07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Critical Transportation Routes and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Historical and Cultural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24135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799</Words>
  <Application>Microsoft Office PowerPoint</Application>
  <PresentationFormat>Widescreen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MatrixVTI</vt:lpstr>
      <vt:lpstr>Hazard Mitigation Plan</vt:lpstr>
      <vt:lpstr>OVERVIEW</vt:lpstr>
      <vt:lpstr>What is Hazard Mitigation</vt:lpstr>
      <vt:lpstr>PURPOSE</vt:lpstr>
      <vt:lpstr>HAZARDS IDENTIFIED</vt:lpstr>
      <vt:lpstr>HAZARDS CONT.</vt:lpstr>
      <vt:lpstr>GOALS</vt:lpstr>
      <vt:lpstr>OTHER AREAS COVERED</vt:lpstr>
      <vt:lpstr>OTHER AREAS COVERED CONT. </vt:lpstr>
      <vt:lpstr>                   FLOODING</vt:lpstr>
      <vt:lpstr>FLOODING FACTS</vt:lpstr>
      <vt:lpstr>10 MILE RIVER FLOODING</vt:lpstr>
      <vt:lpstr>10 MILE RIVER CHALLENGES</vt:lpstr>
      <vt:lpstr>100 YEAR FLOODPLAIN </vt:lpstr>
      <vt:lpstr>100-YEAR FLOOD PLAIN ROADS AND CRITICAL INFRASTRUCTURE IMPACT </vt:lpstr>
      <vt:lpstr>BUILDING LOSS 100 YEAR FLOOD</vt:lpstr>
      <vt:lpstr>DAM FLOODING </vt:lpstr>
      <vt:lpstr>NORTH ATTLEBORO DAMS</vt:lpstr>
      <vt:lpstr>DAM CONDITIONS </vt:lpstr>
      <vt:lpstr>FLOODING FROM DAMS</vt:lpstr>
      <vt:lpstr>                     CEMP PLAN (Comprehensive Emergency Plan) </vt:lpstr>
      <vt:lpstr>CEMP PURPOSE</vt:lpstr>
      <vt:lpstr>SECTIONS </vt:lpstr>
      <vt:lpstr>HIRA(Hazard Identification and Risk Assessment)</vt:lpstr>
      <vt:lpstr>NATURAL HAZARDS</vt:lpstr>
      <vt:lpstr>TECHNOLOGICAL HAZARDS</vt:lpstr>
      <vt:lpstr>TRANSPORTATION </vt:lpstr>
      <vt:lpstr>MANMADE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Coleman</dc:creator>
  <cp:lastModifiedBy>Christopher Coleman</cp:lastModifiedBy>
  <cp:revision>2</cp:revision>
  <dcterms:created xsi:type="dcterms:W3CDTF">2025-10-06T14:12:26Z</dcterms:created>
  <dcterms:modified xsi:type="dcterms:W3CDTF">2025-11-24T23:28:36Z</dcterms:modified>
</cp:coreProperties>
</file>